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sldIdLst>
    <p:sldId id="3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5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D1C73-5FBA-44B5-A349-857F913609AA}" type="datetimeFigureOut">
              <a:rPr lang="tr-TR" smtClean="0"/>
              <a:t>12.4.2022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B391B7-B81E-4430-B515-1EEEA804167A}" type="slidenum">
              <a:rPr lang="tr-TR" smtClean="0"/>
              <a:t>‹#›</a:t>
            </a:fld>
            <a:endParaRPr lang="tr-TR"/>
          </a:p>
        </p:txBody>
      </p:sp>
    </p:spTree>
    <p:extLst>
      <p:ext uri="{BB962C8B-B14F-4D97-AF65-F5344CB8AC3E}">
        <p14:creationId xmlns:p14="http://schemas.microsoft.com/office/powerpoint/2010/main" val="349286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2B391B7-B81E-4430-B515-1EEEA804167A}" type="slidenum">
              <a:rPr lang="tr-TR" smtClean="0"/>
              <a:t>1</a:t>
            </a:fld>
            <a:endParaRPr lang="tr-TR"/>
          </a:p>
        </p:txBody>
      </p:sp>
    </p:spTree>
    <p:extLst>
      <p:ext uri="{BB962C8B-B14F-4D97-AF65-F5344CB8AC3E}">
        <p14:creationId xmlns:p14="http://schemas.microsoft.com/office/powerpoint/2010/main" val="151044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tr-TR">
                <a:solidFill>
                  <a:srgbClr val="F8F8F8"/>
                </a:solidFill>
                <a:latin typeface="Times New Roman" pitchFamily="18" charset="0"/>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tr-TR" sz="2400">
                <a:solidFill>
                  <a:srgbClr val="F8F8F8"/>
                </a:solidFill>
                <a:latin typeface="Times New Roman" pitchFamily="18" charset="0"/>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tr-TR">
                <a:solidFill>
                  <a:srgbClr val="F8F8F8"/>
                </a:solidFill>
                <a:latin typeface="Times New Roman" pitchFamily="18" charset="0"/>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tr-TR">
                <a:solidFill>
                  <a:srgbClr val="F8F8F8"/>
                </a:solidFill>
                <a:latin typeface="Times New Roman" pitchFamily="18" charset="0"/>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tr-TR">
                <a:solidFill>
                  <a:srgbClr val="F8F8F8"/>
                </a:solidFill>
                <a:latin typeface="Times New Roman" pitchFamily="18" charset="0"/>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tr-TR">
                <a:solidFill>
                  <a:srgbClr val="F8F8F8"/>
                </a:solidFill>
                <a:latin typeface="Times New Roman" pitchFamily="18" charset="0"/>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tr-TR">
                <a:solidFill>
                  <a:srgbClr val="F8F8F8"/>
                </a:solidFill>
                <a:latin typeface="Times New Roman" pitchFamily="18" charset="0"/>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tr-TR">
                <a:solidFill>
                  <a:srgbClr val="F8F8F8"/>
                </a:solidFill>
                <a:latin typeface="Times New Roman" pitchFamily="18" charset="0"/>
              </a:endParaRPr>
            </a:p>
          </p:txBody>
        </p:sp>
      </p:grpSp>
      <p:sp>
        <p:nvSpPr>
          <p:cNvPr id="112642"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tr-TR"/>
              <a:t>Asılın başlık stili için tıklatın</a:t>
            </a:r>
          </a:p>
        </p:txBody>
      </p:sp>
      <p:sp>
        <p:nvSpPr>
          <p:cNvPr id="112643"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tr-TR"/>
              <a:t>Asılın alt başlık stili için tıklatın</a:t>
            </a:r>
          </a:p>
        </p:txBody>
      </p:sp>
      <p:sp>
        <p:nvSpPr>
          <p:cNvPr id="16" name="Rectangle 16"/>
          <p:cNvSpPr>
            <a:spLocks noGrp="1" noChangeArrowheads="1"/>
          </p:cNvSpPr>
          <p:nvPr>
            <p:ph type="dt" sz="half" idx="10"/>
          </p:nvPr>
        </p:nvSpPr>
        <p:spPr/>
        <p:txBody>
          <a:bodyPr/>
          <a:lstStyle>
            <a:lvl1pPr>
              <a:defRPr/>
            </a:lvl1pPr>
          </a:lstStyle>
          <a:p>
            <a:pPr>
              <a:defRPr/>
            </a:pPr>
            <a:fld id="{47B395D3-ABFE-49DF-ADA4-8AF102092D8D}" type="datetime1">
              <a:rPr lang="tr-TR">
                <a:solidFill>
                  <a:srgbClr val="808080"/>
                </a:solidFill>
              </a:rPr>
              <a:pPr>
                <a:defRPr/>
              </a:pPr>
              <a:t>12.4.2022</a:t>
            </a:fld>
            <a:endParaRPr lang="tr-TR">
              <a:solidFill>
                <a:srgbClr val="808080"/>
              </a:solidFill>
            </a:endParaRPr>
          </a:p>
        </p:txBody>
      </p:sp>
      <p:sp>
        <p:nvSpPr>
          <p:cNvPr id="17" name="Rectangle 17"/>
          <p:cNvSpPr>
            <a:spLocks noGrp="1" noChangeArrowheads="1"/>
          </p:cNvSpPr>
          <p:nvPr>
            <p:ph type="ftr" sz="quarter" idx="11"/>
          </p:nvPr>
        </p:nvSpPr>
        <p:spPr/>
        <p:txBody>
          <a:bodyPr/>
          <a:lstStyle>
            <a:lvl1pPr>
              <a:defRPr/>
            </a:lvl1pPr>
          </a:lstStyle>
          <a:p>
            <a:pPr>
              <a:defRPr/>
            </a:pPr>
            <a:endParaRPr lang="tr-TR">
              <a:solidFill>
                <a:srgbClr val="808080"/>
              </a:solidFill>
            </a:endParaRPr>
          </a:p>
        </p:txBody>
      </p:sp>
      <p:sp>
        <p:nvSpPr>
          <p:cNvPr id="18" name="Rectangle 18"/>
          <p:cNvSpPr>
            <a:spLocks noGrp="1" noChangeArrowheads="1"/>
          </p:cNvSpPr>
          <p:nvPr>
            <p:ph type="sldNum" sz="quarter" idx="12"/>
          </p:nvPr>
        </p:nvSpPr>
        <p:spPr/>
        <p:txBody>
          <a:bodyPr/>
          <a:lstStyle>
            <a:lvl1pPr>
              <a:defRPr/>
            </a:lvl1pPr>
          </a:lstStyle>
          <a:p>
            <a:pPr>
              <a:defRPr/>
            </a:pPr>
            <a:fld id="{0F097949-DEF0-473E-99CB-66049963B943}" type="slidenum">
              <a:rPr lang="tr-TR">
                <a:solidFill>
                  <a:srgbClr val="808080"/>
                </a:solidFill>
              </a:rPr>
              <a:pPr>
                <a:defRPr/>
              </a:pPr>
              <a:t>‹#›</a:t>
            </a:fld>
            <a:endParaRPr lang="tr-TR">
              <a:solidFill>
                <a:srgbClr val="808080"/>
              </a:solidFill>
            </a:endParaRPr>
          </a:p>
        </p:txBody>
      </p:sp>
    </p:spTree>
    <p:extLst>
      <p:ext uri="{BB962C8B-B14F-4D97-AF65-F5344CB8AC3E}">
        <p14:creationId xmlns:p14="http://schemas.microsoft.com/office/powerpoint/2010/main" val="5832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8ED04768-D5A8-4965-941C-411DAB9F5249}" type="datetime1">
              <a:rPr lang="tr-TR">
                <a:solidFill>
                  <a:srgbClr val="808080"/>
                </a:solidFill>
              </a:rPr>
              <a:pPr>
                <a:defRPr/>
              </a:pPr>
              <a:t>12.4.2022</a:t>
            </a:fld>
            <a:endParaRPr lang="tr-TR">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F532C1-3A7B-4DA7-9FFA-020140059D76}" type="slidenum">
              <a:rPr lang="tr-TR">
                <a:solidFill>
                  <a:srgbClr val="808080"/>
                </a:solidFill>
              </a:rPr>
              <a:pPr>
                <a:defRPr/>
              </a:pPr>
              <a:t>‹#›</a:t>
            </a:fld>
            <a:endParaRPr lang="tr-TR">
              <a:solidFill>
                <a:srgbClr val="808080"/>
              </a:solidFill>
            </a:endParaRPr>
          </a:p>
        </p:txBody>
      </p:sp>
    </p:spTree>
    <p:extLst>
      <p:ext uri="{BB962C8B-B14F-4D97-AF65-F5344CB8AC3E}">
        <p14:creationId xmlns:p14="http://schemas.microsoft.com/office/powerpoint/2010/main" val="129034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438900" y="381000"/>
            <a:ext cx="2019300" cy="55626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81000" y="381000"/>
            <a:ext cx="5905500" cy="55626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C4CC456E-E419-44C9-924D-C70ABE8EF864}" type="datetime1">
              <a:rPr lang="tr-TR">
                <a:solidFill>
                  <a:srgbClr val="808080"/>
                </a:solidFill>
              </a:rPr>
              <a:pPr>
                <a:defRPr/>
              </a:pPr>
              <a:t>12.4.2022</a:t>
            </a:fld>
            <a:endParaRPr lang="tr-TR">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D11E18-310F-4D74-847B-52953D10F14F}" type="slidenum">
              <a:rPr lang="tr-TR">
                <a:solidFill>
                  <a:srgbClr val="808080"/>
                </a:solidFill>
              </a:rPr>
              <a:pPr>
                <a:defRPr/>
              </a:pPr>
              <a:t>‹#›</a:t>
            </a:fld>
            <a:endParaRPr lang="tr-TR">
              <a:solidFill>
                <a:srgbClr val="808080"/>
              </a:solidFill>
            </a:endParaRPr>
          </a:p>
        </p:txBody>
      </p:sp>
    </p:spTree>
    <p:extLst>
      <p:ext uri="{BB962C8B-B14F-4D97-AF65-F5344CB8AC3E}">
        <p14:creationId xmlns:p14="http://schemas.microsoft.com/office/powerpoint/2010/main" val="355420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B3230B66-1F4C-44AD-AB70-7B79FB6470E0}" type="datetime1">
              <a:rPr lang="tr-TR">
                <a:solidFill>
                  <a:srgbClr val="808080"/>
                </a:solidFill>
              </a:rPr>
              <a:pPr>
                <a:defRPr/>
              </a:pPr>
              <a:t>12.4.2022</a:t>
            </a:fld>
            <a:endParaRPr lang="tr-TR">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C1E08C-64C8-40F7-A1BB-6E06343C4002}" type="slidenum">
              <a:rPr lang="tr-TR">
                <a:solidFill>
                  <a:srgbClr val="808080"/>
                </a:solidFill>
              </a:rPr>
              <a:pPr>
                <a:defRPr/>
              </a:pPr>
              <a:t>‹#›</a:t>
            </a:fld>
            <a:endParaRPr lang="tr-TR">
              <a:solidFill>
                <a:srgbClr val="808080"/>
              </a:solidFill>
            </a:endParaRPr>
          </a:p>
        </p:txBody>
      </p:sp>
    </p:spTree>
    <p:extLst>
      <p:ext uri="{BB962C8B-B14F-4D97-AF65-F5344CB8AC3E}">
        <p14:creationId xmlns:p14="http://schemas.microsoft.com/office/powerpoint/2010/main" val="217583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CE5802CB-717B-4B76-AAE9-46C64A56FE98}" type="datetime1">
              <a:rPr lang="tr-TR">
                <a:solidFill>
                  <a:srgbClr val="808080"/>
                </a:solidFill>
              </a:rPr>
              <a:pPr>
                <a:defRPr/>
              </a:pPr>
              <a:t>12.4.2022</a:t>
            </a:fld>
            <a:endParaRPr lang="tr-TR">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0E3F39-AC33-48E8-A0FE-056A7054112B}" type="slidenum">
              <a:rPr lang="tr-TR">
                <a:solidFill>
                  <a:srgbClr val="808080"/>
                </a:solidFill>
              </a:rPr>
              <a:pPr>
                <a:defRPr/>
              </a:pPr>
              <a:t>‹#›</a:t>
            </a:fld>
            <a:endParaRPr lang="tr-TR">
              <a:solidFill>
                <a:srgbClr val="808080"/>
              </a:solidFill>
            </a:endParaRPr>
          </a:p>
        </p:txBody>
      </p:sp>
    </p:spTree>
    <p:extLst>
      <p:ext uri="{BB962C8B-B14F-4D97-AF65-F5344CB8AC3E}">
        <p14:creationId xmlns:p14="http://schemas.microsoft.com/office/powerpoint/2010/main" val="209284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B368A21F-6068-489D-B578-A333D72064ED}" type="datetime1">
              <a:rPr lang="tr-TR">
                <a:solidFill>
                  <a:srgbClr val="808080"/>
                </a:solidFill>
              </a:rPr>
              <a:pPr>
                <a:defRPr/>
              </a:pPr>
              <a:t>12.4.2022</a:t>
            </a:fld>
            <a:endParaRPr lang="tr-TR">
              <a:solidFill>
                <a:srgbClr val="80808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99D461-38B7-4675-9D0D-5DF1E9DBC937}" type="slidenum">
              <a:rPr lang="tr-TR">
                <a:solidFill>
                  <a:srgbClr val="808080"/>
                </a:solidFill>
              </a:rPr>
              <a:pPr>
                <a:defRPr/>
              </a:pPr>
              <a:t>‹#›</a:t>
            </a:fld>
            <a:endParaRPr lang="tr-TR">
              <a:solidFill>
                <a:srgbClr val="808080"/>
              </a:solidFill>
            </a:endParaRPr>
          </a:p>
        </p:txBody>
      </p:sp>
    </p:spTree>
    <p:extLst>
      <p:ext uri="{BB962C8B-B14F-4D97-AF65-F5344CB8AC3E}">
        <p14:creationId xmlns:p14="http://schemas.microsoft.com/office/powerpoint/2010/main" val="173509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0FEFE948-DFED-4D8B-BD9C-0B4ADC6DA763}" type="datetime1">
              <a:rPr lang="tr-TR">
                <a:solidFill>
                  <a:srgbClr val="808080"/>
                </a:solidFill>
              </a:rPr>
              <a:pPr>
                <a:defRPr/>
              </a:pPr>
              <a:t>12.4.2022</a:t>
            </a:fld>
            <a:endParaRPr lang="tr-TR">
              <a:solidFill>
                <a:srgbClr val="80808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80808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9CE9D77-C9AB-4AC6-A714-646D8E9EBDBE}" type="slidenum">
              <a:rPr lang="tr-TR">
                <a:solidFill>
                  <a:srgbClr val="808080"/>
                </a:solidFill>
              </a:rPr>
              <a:pPr>
                <a:defRPr/>
              </a:pPr>
              <a:t>‹#›</a:t>
            </a:fld>
            <a:endParaRPr lang="tr-TR">
              <a:solidFill>
                <a:srgbClr val="808080"/>
              </a:solidFill>
            </a:endParaRPr>
          </a:p>
        </p:txBody>
      </p:sp>
    </p:spTree>
    <p:extLst>
      <p:ext uri="{BB962C8B-B14F-4D97-AF65-F5344CB8AC3E}">
        <p14:creationId xmlns:p14="http://schemas.microsoft.com/office/powerpoint/2010/main" val="1850721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17759DA3-18E5-4C99-95EB-4AE0B4E2024F}" type="datetime1">
              <a:rPr lang="tr-TR">
                <a:solidFill>
                  <a:srgbClr val="808080"/>
                </a:solidFill>
              </a:rPr>
              <a:pPr>
                <a:defRPr/>
              </a:pPr>
              <a:t>12.4.2022</a:t>
            </a:fld>
            <a:endParaRPr lang="tr-TR">
              <a:solidFill>
                <a:srgbClr val="80808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80808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5B5DC80-FE64-4C0C-8990-0117AB8C1656}" type="slidenum">
              <a:rPr lang="tr-TR">
                <a:solidFill>
                  <a:srgbClr val="808080"/>
                </a:solidFill>
              </a:rPr>
              <a:pPr>
                <a:defRPr/>
              </a:pPr>
              <a:t>‹#›</a:t>
            </a:fld>
            <a:endParaRPr lang="tr-TR">
              <a:solidFill>
                <a:srgbClr val="808080"/>
              </a:solidFill>
            </a:endParaRPr>
          </a:p>
        </p:txBody>
      </p:sp>
    </p:spTree>
    <p:extLst>
      <p:ext uri="{BB962C8B-B14F-4D97-AF65-F5344CB8AC3E}">
        <p14:creationId xmlns:p14="http://schemas.microsoft.com/office/powerpoint/2010/main" val="3833713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12C8E7-10C8-4301-85F1-1DF58E16E264}" type="datetime1">
              <a:rPr lang="tr-TR">
                <a:solidFill>
                  <a:srgbClr val="808080"/>
                </a:solidFill>
              </a:rPr>
              <a:pPr>
                <a:defRPr/>
              </a:pPr>
              <a:t>12.4.2022</a:t>
            </a:fld>
            <a:endParaRPr lang="tr-TR">
              <a:solidFill>
                <a:srgbClr val="80808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80808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764F54-BD43-4ED4-B956-909824104A8F}" type="slidenum">
              <a:rPr lang="tr-TR">
                <a:solidFill>
                  <a:srgbClr val="808080"/>
                </a:solidFill>
              </a:rPr>
              <a:pPr>
                <a:defRPr/>
              </a:pPr>
              <a:t>‹#›</a:t>
            </a:fld>
            <a:endParaRPr lang="tr-TR">
              <a:solidFill>
                <a:srgbClr val="808080"/>
              </a:solidFill>
            </a:endParaRPr>
          </a:p>
        </p:txBody>
      </p:sp>
    </p:spTree>
    <p:extLst>
      <p:ext uri="{BB962C8B-B14F-4D97-AF65-F5344CB8AC3E}">
        <p14:creationId xmlns:p14="http://schemas.microsoft.com/office/powerpoint/2010/main" val="245130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9C8B8281-9BB6-4AA0-87AD-8814925933A0}" type="datetime1">
              <a:rPr lang="tr-TR">
                <a:solidFill>
                  <a:srgbClr val="808080"/>
                </a:solidFill>
              </a:rPr>
              <a:pPr>
                <a:defRPr/>
              </a:pPr>
              <a:t>12.4.2022</a:t>
            </a:fld>
            <a:endParaRPr lang="tr-TR">
              <a:solidFill>
                <a:srgbClr val="80808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B8AEBE-39EC-4A45-B2D2-7A83A8E3928D}" type="slidenum">
              <a:rPr lang="tr-TR">
                <a:solidFill>
                  <a:srgbClr val="808080"/>
                </a:solidFill>
              </a:rPr>
              <a:pPr>
                <a:defRPr/>
              </a:pPr>
              <a:t>‹#›</a:t>
            </a:fld>
            <a:endParaRPr lang="tr-TR">
              <a:solidFill>
                <a:srgbClr val="808080"/>
              </a:solidFill>
            </a:endParaRPr>
          </a:p>
        </p:txBody>
      </p:sp>
    </p:spTree>
    <p:extLst>
      <p:ext uri="{BB962C8B-B14F-4D97-AF65-F5344CB8AC3E}">
        <p14:creationId xmlns:p14="http://schemas.microsoft.com/office/powerpoint/2010/main" val="429174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E42CEF14-E2C1-4C98-96B4-488D82DBC8C3}" type="datetime1">
              <a:rPr lang="tr-TR">
                <a:solidFill>
                  <a:srgbClr val="808080"/>
                </a:solidFill>
              </a:rPr>
              <a:pPr>
                <a:defRPr/>
              </a:pPr>
              <a:t>12.4.2022</a:t>
            </a:fld>
            <a:endParaRPr lang="tr-TR">
              <a:solidFill>
                <a:srgbClr val="80808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A5FE42-B5F7-4808-A52E-2FDB10D3AA70}" type="slidenum">
              <a:rPr lang="tr-TR">
                <a:solidFill>
                  <a:srgbClr val="808080"/>
                </a:solidFill>
              </a:rPr>
              <a:pPr>
                <a:defRPr/>
              </a:pPr>
              <a:t>‹#›</a:t>
            </a:fld>
            <a:endParaRPr lang="tr-TR">
              <a:solidFill>
                <a:srgbClr val="808080"/>
              </a:solidFill>
            </a:endParaRPr>
          </a:p>
        </p:txBody>
      </p:sp>
    </p:spTree>
    <p:extLst>
      <p:ext uri="{BB962C8B-B14F-4D97-AF65-F5344CB8AC3E}">
        <p14:creationId xmlns:p14="http://schemas.microsoft.com/office/powerpoint/2010/main" val="889485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Asılın başlık stili için tıklatın</a:t>
            </a:r>
          </a:p>
        </p:txBody>
      </p:sp>
      <p:sp>
        <p:nvSpPr>
          <p:cNvPr id="1027"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Asılın metin stilleri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11620"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solidFill>
                  <a:schemeClr val="bg2"/>
                </a:solidFill>
                <a:latin typeface="+mn-lt"/>
              </a:defRPr>
            </a:lvl1pPr>
          </a:lstStyle>
          <a:p>
            <a:pPr fontAlgn="base">
              <a:spcBef>
                <a:spcPct val="0"/>
              </a:spcBef>
              <a:spcAft>
                <a:spcPct val="0"/>
              </a:spcAft>
              <a:defRPr/>
            </a:pPr>
            <a:fld id="{2ACE5275-094C-456D-B729-A14D24A1B9C2}" type="datetime1">
              <a:rPr lang="tr-TR">
                <a:solidFill>
                  <a:srgbClr val="808080"/>
                </a:solidFill>
              </a:rPr>
              <a:pPr fontAlgn="base">
                <a:spcBef>
                  <a:spcPct val="0"/>
                </a:spcBef>
                <a:spcAft>
                  <a:spcPct val="0"/>
                </a:spcAft>
                <a:defRPr/>
              </a:pPr>
              <a:t>12.4.2022</a:t>
            </a:fld>
            <a:endParaRPr lang="tr-TR">
              <a:solidFill>
                <a:srgbClr val="808080"/>
              </a:solidFill>
            </a:endParaRPr>
          </a:p>
        </p:txBody>
      </p:sp>
      <p:sp>
        <p:nvSpPr>
          <p:cNvPr id="111621" name="Rectangle 5"/>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solidFill>
                  <a:schemeClr val="bg2"/>
                </a:solidFill>
                <a:latin typeface="+mn-lt"/>
              </a:defRPr>
            </a:lvl1pPr>
          </a:lstStyle>
          <a:p>
            <a:pPr fontAlgn="base">
              <a:spcBef>
                <a:spcPct val="0"/>
              </a:spcBef>
              <a:spcAft>
                <a:spcPct val="0"/>
              </a:spcAft>
              <a:defRPr/>
            </a:pPr>
            <a:endParaRPr lang="tr-TR">
              <a:solidFill>
                <a:srgbClr val="808080"/>
              </a:solidFill>
            </a:endParaRPr>
          </a:p>
        </p:txBody>
      </p:sp>
      <p:sp>
        <p:nvSpPr>
          <p:cNvPr id="111622"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solidFill>
                  <a:schemeClr val="bg2"/>
                </a:solidFill>
                <a:latin typeface="+mn-lt"/>
              </a:defRPr>
            </a:lvl1pPr>
          </a:lstStyle>
          <a:p>
            <a:pPr fontAlgn="base">
              <a:spcBef>
                <a:spcPct val="0"/>
              </a:spcBef>
              <a:spcAft>
                <a:spcPct val="0"/>
              </a:spcAft>
              <a:defRPr/>
            </a:pPr>
            <a:fld id="{97944D0B-CE08-4B07-A9A8-4B9299FF0E75}" type="slidenum">
              <a:rPr lang="tr-TR">
                <a:solidFill>
                  <a:srgbClr val="808080"/>
                </a:solidFill>
              </a:rPr>
              <a:pPr fontAlgn="base">
                <a:spcBef>
                  <a:spcPct val="0"/>
                </a:spcBef>
                <a:spcAft>
                  <a:spcPct val="0"/>
                </a:spcAft>
                <a:defRPr/>
              </a:pPr>
              <a:t>‹#›</a:t>
            </a:fld>
            <a:endParaRPr lang="tr-TR">
              <a:solidFill>
                <a:srgbClr val="808080"/>
              </a:solidFill>
            </a:endParaRPr>
          </a:p>
        </p:txBody>
      </p:sp>
      <p:grpSp>
        <p:nvGrpSpPr>
          <p:cNvPr id="1031" name="Group 7"/>
          <p:cNvGrpSpPr>
            <a:grpSpLocks/>
          </p:cNvGrpSpPr>
          <p:nvPr/>
        </p:nvGrpSpPr>
        <p:grpSpPr bwMode="auto">
          <a:xfrm>
            <a:off x="177800" y="230188"/>
            <a:ext cx="203200" cy="6503987"/>
            <a:chOff x="112" y="145"/>
            <a:chExt cx="128" cy="4097"/>
          </a:xfrm>
        </p:grpSpPr>
        <p:sp>
          <p:nvSpPr>
            <p:cNvPr id="111624"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tr-TR">
                <a:solidFill>
                  <a:srgbClr val="F8F8F8"/>
                </a:solidFill>
                <a:latin typeface="Times New Roman" pitchFamily="18" charset="0"/>
              </a:endParaRPr>
            </a:p>
          </p:txBody>
        </p:sp>
        <p:sp>
          <p:nvSpPr>
            <p:cNvPr id="111625"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tr-TR" sz="2400">
                <a:solidFill>
                  <a:srgbClr val="F8F8F8"/>
                </a:solidFill>
                <a:latin typeface="Times New Roman" pitchFamily="18" charset="0"/>
              </a:endParaRPr>
            </a:p>
          </p:txBody>
        </p:sp>
      </p:grpSp>
      <p:grpSp>
        <p:nvGrpSpPr>
          <p:cNvPr id="1032" name="Group 10"/>
          <p:cNvGrpSpPr>
            <a:grpSpLocks/>
          </p:cNvGrpSpPr>
          <p:nvPr/>
        </p:nvGrpSpPr>
        <p:grpSpPr bwMode="auto">
          <a:xfrm>
            <a:off x="8793163" y="220663"/>
            <a:ext cx="198437" cy="6408737"/>
            <a:chOff x="5539" y="139"/>
            <a:chExt cx="125" cy="4037"/>
          </a:xfrm>
        </p:grpSpPr>
        <p:sp>
          <p:nvSpPr>
            <p:cNvPr id="111627"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tr-TR">
                <a:solidFill>
                  <a:srgbClr val="F8F8F8"/>
                </a:solidFill>
                <a:latin typeface="Times New Roman" pitchFamily="18" charset="0"/>
              </a:endParaRPr>
            </a:p>
          </p:txBody>
        </p:sp>
        <p:sp>
          <p:nvSpPr>
            <p:cNvPr id="111628"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tr-TR">
                <a:solidFill>
                  <a:srgbClr val="F8F8F8"/>
                </a:solidFill>
                <a:latin typeface="Times New Roman" pitchFamily="18" charset="0"/>
              </a:endParaRPr>
            </a:p>
          </p:txBody>
        </p:sp>
      </p:grpSp>
      <p:grpSp>
        <p:nvGrpSpPr>
          <p:cNvPr id="1033" name="Group 13"/>
          <p:cNvGrpSpPr>
            <a:grpSpLocks/>
          </p:cNvGrpSpPr>
          <p:nvPr/>
        </p:nvGrpSpPr>
        <p:grpSpPr bwMode="auto">
          <a:xfrm>
            <a:off x="412750" y="6477000"/>
            <a:ext cx="8686800" cy="228600"/>
            <a:chOff x="260" y="4080"/>
            <a:chExt cx="5472" cy="144"/>
          </a:xfrm>
        </p:grpSpPr>
        <p:sp>
          <p:nvSpPr>
            <p:cNvPr id="111630"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tr-TR">
                <a:solidFill>
                  <a:srgbClr val="F8F8F8"/>
                </a:solidFill>
                <a:latin typeface="Times New Roman" pitchFamily="18" charset="0"/>
              </a:endParaRPr>
            </a:p>
          </p:txBody>
        </p:sp>
        <p:sp>
          <p:nvSpPr>
            <p:cNvPr id="111631"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tr-TR">
                <a:solidFill>
                  <a:srgbClr val="F8F8F8"/>
                </a:solidFill>
                <a:latin typeface="Times New Roman" pitchFamily="18" charset="0"/>
              </a:endParaRPr>
            </a:p>
          </p:txBody>
        </p:sp>
      </p:grpSp>
      <p:grpSp>
        <p:nvGrpSpPr>
          <p:cNvPr id="1034" name="Group 16"/>
          <p:cNvGrpSpPr>
            <a:grpSpLocks/>
          </p:cNvGrpSpPr>
          <p:nvPr/>
        </p:nvGrpSpPr>
        <p:grpSpPr bwMode="auto">
          <a:xfrm>
            <a:off x="76200" y="176213"/>
            <a:ext cx="8745538" cy="161925"/>
            <a:chOff x="48" y="111"/>
            <a:chExt cx="5509" cy="102"/>
          </a:xfrm>
        </p:grpSpPr>
        <p:sp>
          <p:nvSpPr>
            <p:cNvPr id="111633"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tr-TR">
                <a:solidFill>
                  <a:srgbClr val="F8F8F8"/>
                </a:solidFill>
                <a:latin typeface="Times New Roman" pitchFamily="18" charset="0"/>
              </a:endParaRPr>
            </a:p>
          </p:txBody>
        </p:sp>
        <p:sp>
          <p:nvSpPr>
            <p:cNvPr id="111634"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tr-TR">
                <a:solidFill>
                  <a:srgbClr val="F8F8F8"/>
                </a:solidFill>
                <a:latin typeface="Times New Roman" pitchFamily="18" charset="0"/>
              </a:endParaRPr>
            </a:p>
          </p:txBody>
        </p:sp>
      </p:grpSp>
      <p:grpSp>
        <p:nvGrpSpPr>
          <p:cNvPr id="6" name="Group 19"/>
          <p:cNvGrpSpPr>
            <a:grpSpLocks/>
          </p:cNvGrpSpPr>
          <p:nvPr/>
        </p:nvGrpSpPr>
        <p:grpSpPr bwMode="auto">
          <a:xfrm>
            <a:off x="71438" y="176213"/>
            <a:ext cx="8745537" cy="161925"/>
            <a:chOff x="48" y="111"/>
            <a:chExt cx="5509" cy="102"/>
          </a:xfrm>
        </p:grpSpPr>
        <p:sp>
          <p:nvSpPr>
            <p:cNvPr id="111636"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tr-TR">
                <a:solidFill>
                  <a:srgbClr val="F8F8F8"/>
                </a:solidFill>
                <a:latin typeface="Times New Roman" pitchFamily="18" charset="0"/>
              </a:endParaRPr>
            </a:p>
          </p:txBody>
        </p:sp>
        <p:sp>
          <p:nvSpPr>
            <p:cNvPr id="111637"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tr-TR">
                <a:solidFill>
                  <a:srgbClr val="F8F8F8"/>
                </a:solidFill>
                <a:latin typeface="Times New Roman" pitchFamily="18" charset="0"/>
              </a:endParaRPr>
            </a:p>
          </p:txBody>
        </p:sp>
      </p:grpSp>
    </p:spTree>
    <p:extLst>
      <p:ext uri="{BB962C8B-B14F-4D97-AF65-F5344CB8AC3E}">
        <p14:creationId xmlns:p14="http://schemas.microsoft.com/office/powerpoint/2010/main" val="357936585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cs typeface="Arial" charset="0"/>
        </a:defRPr>
      </a:lvl2pPr>
      <a:lvl3pPr algn="l" rtl="0" eaLnBrk="0" fontAlgn="base" hangingPunct="0">
        <a:spcBef>
          <a:spcPct val="0"/>
        </a:spcBef>
        <a:spcAft>
          <a:spcPct val="0"/>
        </a:spcAft>
        <a:defRPr sz="3600">
          <a:solidFill>
            <a:schemeClr val="tx2"/>
          </a:solidFill>
          <a:latin typeface="Tahoma" pitchFamily="34" charset="0"/>
          <a:cs typeface="Arial" charset="0"/>
        </a:defRPr>
      </a:lvl3pPr>
      <a:lvl4pPr algn="l" rtl="0" eaLnBrk="0" fontAlgn="base" hangingPunct="0">
        <a:spcBef>
          <a:spcPct val="0"/>
        </a:spcBef>
        <a:spcAft>
          <a:spcPct val="0"/>
        </a:spcAft>
        <a:defRPr sz="3600">
          <a:solidFill>
            <a:schemeClr val="tx2"/>
          </a:solidFill>
          <a:latin typeface="Tahoma" pitchFamily="34" charset="0"/>
          <a:cs typeface="Arial" charset="0"/>
        </a:defRPr>
      </a:lvl4pPr>
      <a:lvl5pPr algn="l" rtl="0" eaLnBrk="0" fontAlgn="base" hangingPunct="0">
        <a:spcBef>
          <a:spcPct val="0"/>
        </a:spcBef>
        <a:spcAft>
          <a:spcPct val="0"/>
        </a:spcAft>
        <a:defRPr sz="3600">
          <a:solidFill>
            <a:schemeClr val="tx2"/>
          </a:solidFill>
          <a:latin typeface="Tahoma" pitchFamily="34" charset="0"/>
          <a:cs typeface="Arial" charset="0"/>
        </a:defRPr>
      </a:lvl5pPr>
      <a:lvl6pPr marL="457200" algn="l" rtl="0" fontAlgn="base">
        <a:spcBef>
          <a:spcPct val="0"/>
        </a:spcBef>
        <a:spcAft>
          <a:spcPct val="0"/>
        </a:spcAft>
        <a:defRPr sz="3600">
          <a:solidFill>
            <a:schemeClr val="tx2"/>
          </a:solidFill>
          <a:latin typeface="Tahoma" pitchFamily="34" charset="0"/>
          <a:cs typeface="Arial" charset="0"/>
        </a:defRPr>
      </a:lvl6pPr>
      <a:lvl7pPr marL="914400" algn="l" rtl="0" fontAlgn="base">
        <a:spcBef>
          <a:spcPct val="0"/>
        </a:spcBef>
        <a:spcAft>
          <a:spcPct val="0"/>
        </a:spcAft>
        <a:defRPr sz="3600">
          <a:solidFill>
            <a:schemeClr val="tx2"/>
          </a:solidFill>
          <a:latin typeface="Tahoma" pitchFamily="34" charset="0"/>
          <a:cs typeface="Arial" charset="0"/>
        </a:defRPr>
      </a:lvl7pPr>
      <a:lvl8pPr marL="1371600" algn="l" rtl="0" fontAlgn="base">
        <a:spcBef>
          <a:spcPct val="0"/>
        </a:spcBef>
        <a:spcAft>
          <a:spcPct val="0"/>
        </a:spcAft>
        <a:defRPr sz="3600">
          <a:solidFill>
            <a:schemeClr val="tx2"/>
          </a:solidFill>
          <a:latin typeface="Tahoma" pitchFamily="34" charset="0"/>
          <a:cs typeface="Arial" charset="0"/>
        </a:defRPr>
      </a:lvl8pPr>
      <a:lvl9pPr marL="1828800" algn="l" rtl="0" fontAlgn="base">
        <a:spcBef>
          <a:spcPct val="0"/>
        </a:spcBef>
        <a:spcAft>
          <a:spcPct val="0"/>
        </a:spcAft>
        <a:defRPr sz="36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219200"/>
            <a:ext cx="7772400" cy="5018112"/>
          </a:xfrm>
        </p:spPr>
        <p:txBody>
          <a:bodyPr/>
          <a:lstStyle/>
          <a:p>
            <a:pPr algn="ctr"/>
            <a:r>
              <a:rPr lang="tr-TR" sz="5400" b="1" dirty="0" smtClean="0"/>
              <a:t/>
            </a:r>
            <a:br>
              <a:rPr lang="tr-TR" sz="5400" b="1" dirty="0" smtClean="0"/>
            </a:br>
            <a:r>
              <a:rPr lang="tr-TR" sz="5400" b="1" dirty="0" smtClean="0"/>
              <a:t>BÖLÜM 6.</a:t>
            </a:r>
            <a:br>
              <a:rPr lang="tr-TR" sz="5400" b="1" dirty="0" smtClean="0"/>
            </a:br>
            <a:r>
              <a:rPr lang="tr-TR" sz="5400" b="1" dirty="0" smtClean="0"/>
              <a:t>GÖL SUYUNUN KİMYASAL ÖZELLİKLERİ</a:t>
            </a:r>
            <a:endParaRPr lang="tr-TR" sz="5400" b="1" dirty="0"/>
          </a:p>
        </p:txBody>
      </p:sp>
      <p:sp>
        <p:nvSpPr>
          <p:cNvPr id="4" name="Slayt Numarası Yer Tutucusu 3"/>
          <p:cNvSpPr>
            <a:spLocks noGrp="1"/>
          </p:cNvSpPr>
          <p:nvPr>
            <p:ph type="sldNum" sz="quarter" idx="12"/>
          </p:nvPr>
        </p:nvSpPr>
        <p:spPr/>
        <p:txBody>
          <a:bodyPr/>
          <a:lstStyle/>
          <a:p>
            <a:pPr>
              <a:defRPr/>
            </a:pPr>
            <a:fld id="{0F097949-DEF0-473E-99CB-66049963B943}" type="slidenum">
              <a:rPr lang="tr-TR" smtClean="0">
                <a:solidFill>
                  <a:srgbClr val="808080"/>
                </a:solidFill>
              </a:rPr>
              <a:pPr>
                <a:defRPr/>
              </a:pPr>
              <a:t>1</a:t>
            </a:fld>
            <a:endParaRPr lang="tr-TR">
              <a:solidFill>
                <a:srgbClr val="808080"/>
              </a:solidFill>
            </a:endParaRPr>
          </a:p>
        </p:txBody>
      </p:sp>
    </p:spTree>
    <p:extLst>
      <p:ext uri="{BB962C8B-B14F-4D97-AF65-F5344CB8AC3E}">
        <p14:creationId xmlns:p14="http://schemas.microsoft.com/office/powerpoint/2010/main" val="344653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4B879932-B4A0-4AC1-95A7-97C22C64E3C8}" type="slidenum">
              <a:rPr lang="tr-TR">
                <a:solidFill>
                  <a:srgbClr val="808080"/>
                </a:solidFill>
              </a:rPr>
              <a:pPr>
                <a:defRPr/>
              </a:pPr>
              <a:t>10</a:t>
            </a:fld>
            <a:endParaRPr lang="tr-TR">
              <a:solidFill>
                <a:srgbClr val="808080"/>
              </a:solidFill>
            </a:endParaRPr>
          </a:p>
        </p:txBody>
      </p:sp>
      <p:sp>
        <p:nvSpPr>
          <p:cNvPr id="82947" name="Rectangle 2"/>
          <p:cNvSpPr>
            <a:spLocks noGrp="1" noChangeArrowheads="1"/>
          </p:cNvSpPr>
          <p:nvPr>
            <p:ph type="title"/>
          </p:nvPr>
        </p:nvSpPr>
        <p:spPr>
          <a:xfrm>
            <a:off x="457200" y="533400"/>
            <a:ext cx="8001000" cy="838200"/>
          </a:xfrm>
        </p:spPr>
        <p:txBody>
          <a:bodyPr/>
          <a:lstStyle/>
          <a:p>
            <a:pPr eaLnBrk="1" hangingPunct="1"/>
            <a:r>
              <a:rPr lang="tr-TR" altLang="tr-TR" sz="3200" b="1" smtClean="0">
                <a:solidFill>
                  <a:srgbClr val="FF0000"/>
                </a:solidFill>
              </a:rPr>
              <a:t>Total Çözünmüş Katı Maddeler</a:t>
            </a:r>
          </a:p>
        </p:txBody>
      </p:sp>
      <p:sp>
        <p:nvSpPr>
          <p:cNvPr id="82948" name="Rectangle 3"/>
          <p:cNvSpPr>
            <a:spLocks noGrp="1" noChangeArrowheads="1"/>
          </p:cNvSpPr>
          <p:nvPr>
            <p:ph type="body" idx="1"/>
          </p:nvPr>
        </p:nvSpPr>
        <p:spPr>
          <a:xfrm>
            <a:off x="381000" y="1600200"/>
            <a:ext cx="8153400" cy="4648200"/>
          </a:xfrm>
        </p:spPr>
        <p:txBody>
          <a:bodyPr/>
          <a:lstStyle/>
          <a:p>
            <a:pPr algn="just" eaLnBrk="1" hangingPunct="1">
              <a:lnSpc>
                <a:spcPct val="140000"/>
              </a:lnSpc>
              <a:buFontTx/>
              <a:buNone/>
            </a:pPr>
            <a:r>
              <a:rPr lang="tr-TR" altLang="tr-TR" b="1" dirty="0" smtClean="0">
                <a:latin typeface="Times New Roman" pitchFamily="18" charset="0"/>
              </a:rPr>
              <a:t>		</a:t>
            </a:r>
            <a:r>
              <a:rPr lang="tr-TR" altLang="tr-TR" b="1" dirty="0" smtClean="0">
                <a:solidFill>
                  <a:schemeClr val="folHlink"/>
                </a:solidFill>
                <a:latin typeface="Times New Roman" pitchFamily="18" charset="0"/>
              </a:rPr>
              <a:t>Her işlemde artık madde miktarı ve yanmadan dolayı meydana gelen kayıp, o su örneğinin ya</a:t>
            </a:r>
            <a:r>
              <a:rPr lang="tr-TR" altLang="tr-TR" b="1" dirty="0" smtClean="0">
                <a:latin typeface="Times New Roman" pitchFamily="18" charset="0"/>
              </a:rPr>
              <a:t> </a:t>
            </a:r>
            <a:r>
              <a:rPr lang="tr-TR" altLang="tr-TR" b="1" dirty="0" err="1" smtClean="0">
                <a:solidFill>
                  <a:srgbClr val="00CC99"/>
                </a:solidFill>
                <a:latin typeface="Times New Roman" pitchFamily="18" charset="0"/>
              </a:rPr>
              <a:t>bindesi</a:t>
            </a:r>
            <a:r>
              <a:rPr lang="tr-TR" altLang="tr-TR" b="1" dirty="0" smtClean="0">
                <a:solidFill>
                  <a:srgbClr val="00CC99"/>
                </a:solidFill>
                <a:latin typeface="Times New Roman" pitchFamily="18" charset="0"/>
              </a:rPr>
              <a:t> (%0) veya milyonda bir kısım (</a:t>
            </a:r>
            <a:r>
              <a:rPr lang="tr-TR" altLang="tr-TR" b="1" dirty="0" err="1" smtClean="0">
                <a:solidFill>
                  <a:srgbClr val="00CC99"/>
                </a:solidFill>
                <a:latin typeface="Times New Roman" pitchFamily="18" charset="0"/>
              </a:rPr>
              <a:t>ppm-part</a:t>
            </a:r>
            <a:r>
              <a:rPr lang="tr-TR" altLang="tr-TR" b="1" dirty="0" smtClean="0">
                <a:solidFill>
                  <a:srgbClr val="00CC99"/>
                </a:solidFill>
                <a:latin typeface="Times New Roman" pitchFamily="18" charset="0"/>
              </a:rPr>
              <a:t> </a:t>
            </a:r>
            <a:r>
              <a:rPr lang="tr-TR" altLang="tr-TR" b="1" dirty="0" err="1" smtClean="0">
                <a:solidFill>
                  <a:srgbClr val="00CC99"/>
                </a:solidFill>
                <a:latin typeface="Times New Roman" pitchFamily="18" charset="0"/>
              </a:rPr>
              <a:t>per</a:t>
            </a:r>
            <a:r>
              <a:rPr lang="tr-TR" altLang="tr-TR" b="1" dirty="0" smtClean="0">
                <a:solidFill>
                  <a:srgbClr val="00CC99"/>
                </a:solidFill>
                <a:latin typeface="Times New Roman" pitchFamily="18" charset="0"/>
              </a:rPr>
              <a:t> milyon) veya litrede kütle (metrik sistem) olarak </a:t>
            </a:r>
            <a:r>
              <a:rPr lang="tr-TR" altLang="tr-TR" b="1" dirty="0" err="1" smtClean="0">
                <a:solidFill>
                  <a:srgbClr val="00CC99"/>
                </a:solidFill>
                <a:latin typeface="Times New Roman" pitchFamily="18" charset="0"/>
              </a:rPr>
              <a:t>birimlendirilir</a:t>
            </a:r>
            <a:r>
              <a:rPr lang="tr-TR" altLang="tr-TR" b="1" dirty="0" smtClean="0">
                <a:solidFill>
                  <a:srgbClr val="00CC99"/>
                </a:solidFill>
                <a:latin typeface="Times New Roman" pitchFamily="18" charset="0"/>
              </a:rPr>
              <a:t>.</a:t>
            </a:r>
          </a:p>
          <a:p>
            <a:pPr algn="just" eaLnBrk="1" hangingPunct="1">
              <a:lnSpc>
                <a:spcPct val="140000"/>
              </a:lnSpc>
            </a:pPr>
            <a:endParaRPr lang="tr-TR" altLang="tr-TR" b="1" dirty="0" smtClean="0">
              <a:solidFill>
                <a:srgbClr val="00CC99"/>
              </a:solidFill>
              <a:latin typeface="Times New Roman" pitchFamily="18" charset="0"/>
            </a:endParaRPr>
          </a:p>
        </p:txBody>
      </p:sp>
    </p:spTree>
    <p:extLst>
      <p:ext uri="{BB962C8B-B14F-4D97-AF65-F5344CB8AC3E}">
        <p14:creationId xmlns:p14="http://schemas.microsoft.com/office/powerpoint/2010/main" val="31852581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FD04BA49-5633-410C-994B-350E07355CF2}" type="slidenum">
              <a:rPr lang="tr-TR">
                <a:solidFill>
                  <a:srgbClr val="808080"/>
                </a:solidFill>
              </a:rPr>
              <a:pPr>
                <a:defRPr/>
              </a:pPr>
              <a:t>100</a:t>
            </a:fld>
            <a:endParaRPr lang="tr-TR">
              <a:solidFill>
                <a:srgbClr val="808080"/>
              </a:solidFill>
            </a:endParaRPr>
          </a:p>
        </p:txBody>
      </p:sp>
      <p:sp>
        <p:nvSpPr>
          <p:cNvPr id="175107" name="Rectangle 2"/>
          <p:cNvSpPr>
            <a:spLocks noGrp="1" noChangeArrowheads="1"/>
          </p:cNvSpPr>
          <p:nvPr>
            <p:ph type="title"/>
          </p:nvPr>
        </p:nvSpPr>
        <p:spPr>
          <a:xfrm>
            <a:off x="381000" y="512763"/>
            <a:ext cx="8001000" cy="539750"/>
          </a:xfrm>
        </p:spPr>
        <p:txBody>
          <a:bodyPr/>
          <a:lstStyle/>
          <a:p>
            <a:pPr eaLnBrk="1" hangingPunct="1"/>
            <a:r>
              <a:rPr lang="tr-TR" altLang="tr-TR" sz="2800" b="1" smtClean="0"/>
              <a:t>8. Diğer Elementler</a:t>
            </a:r>
          </a:p>
        </p:txBody>
      </p:sp>
      <p:sp>
        <p:nvSpPr>
          <p:cNvPr id="156675" name="Rectangle 3"/>
          <p:cNvSpPr>
            <a:spLocks noGrp="1" noChangeArrowheads="1"/>
          </p:cNvSpPr>
          <p:nvPr>
            <p:ph type="body" idx="1"/>
          </p:nvPr>
        </p:nvSpPr>
        <p:spPr>
          <a:xfrm>
            <a:off x="457200" y="1295400"/>
            <a:ext cx="8229600" cy="5257800"/>
          </a:xfrm>
        </p:spPr>
        <p:txBody>
          <a:bodyPr/>
          <a:lstStyle/>
          <a:p>
            <a:pPr algn="just" eaLnBrk="1" hangingPunct="1">
              <a:lnSpc>
                <a:spcPct val="140000"/>
              </a:lnSpc>
              <a:defRPr/>
            </a:pPr>
            <a:r>
              <a:rPr lang="tr-TR" sz="2400" smtClean="0"/>
              <a:t>Göl sedimanında </a:t>
            </a:r>
            <a:r>
              <a:rPr lang="tr-TR" sz="2400" smtClean="0">
                <a:solidFill>
                  <a:schemeClr val="accent2"/>
                </a:solidFill>
                <a:effectLst>
                  <a:outerShdw blurRad="38100" dist="38100" dir="2700000" algn="tl">
                    <a:srgbClr val="FFFFFF"/>
                  </a:outerShdw>
                </a:effectLst>
              </a:rPr>
              <a:t>sülfid</a:t>
            </a:r>
            <a:r>
              <a:rPr lang="tr-TR" sz="2400" smtClean="0">
                <a:solidFill>
                  <a:srgbClr val="0099FF"/>
                </a:solidFill>
              </a:rPr>
              <a:t>,</a:t>
            </a:r>
            <a:r>
              <a:rPr lang="tr-TR" sz="2400" b="1" smtClean="0"/>
              <a:t> </a:t>
            </a:r>
            <a:r>
              <a:rPr lang="tr-TR" sz="2400" smtClean="0"/>
              <a:t>CaC0</a:t>
            </a:r>
            <a:r>
              <a:rPr lang="tr-TR" sz="2400" baseline="-25000" smtClean="0"/>
              <a:t>3</a:t>
            </a:r>
            <a:r>
              <a:rPr lang="tr-TR" sz="2400" smtClean="0"/>
              <a:t> ve Fe(OH</a:t>
            </a:r>
            <a:r>
              <a:rPr lang="tr-TR" sz="2400" baseline="-25000" smtClean="0"/>
              <a:t>3</a:t>
            </a:r>
            <a:r>
              <a:rPr lang="tr-TR" sz="2400" smtClean="0"/>
              <a:t>)'lü bileşikler olarak çökelir. </a:t>
            </a:r>
          </a:p>
          <a:p>
            <a:pPr algn="just" eaLnBrk="1" hangingPunct="1">
              <a:lnSpc>
                <a:spcPct val="140000"/>
              </a:lnSpc>
              <a:defRPr/>
            </a:pPr>
            <a:r>
              <a:rPr lang="tr-TR" sz="2400" smtClean="0">
                <a:solidFill>
                  <a:schemeClr val="accent2"/>
                </a:solidFill>
                <a:effectLst>
                  <a:outerShdw blurRad="38100" dist="38100" dir="2700000" algn="tl">
                    <a:srgbClr val="FFFFFF"/>
                  </a:outerShdw>
                </a:effectLst>
              </a:rPr>
              <a:t>Vanadium(V),</a:t>
            </a:r>
            <a:r>
              <a:rPr lang="tr-TR" sz="2400" smtClean="0"/>
              <a:t> medikal jeolojide, kolesterol sentezini engellediği gerekçesiyle önem taşır. Çünkü toprakta veya suyunda vanadium bulunan yerlerde damar hastalıklarının az görüldüğüne inanılır. </a:t>
            </a:r>
          </a:p>
          <a:p>
            <a:pPr algn="just" eaLnBrk="1" hangingPunct="1">
              <a:lnSpc>
                <a:spcPct val="140000"/>
              </a:lnSpc>
              <a:defRPr/>
            </a:pPr>
            <a:r>
              <a:rPr lang="tr-TR" sz="2400" smtClean="0"/>
              <a:t>Yeşil alglerden </a:t>
            </a:r>
            <a:r>
              <a:rPr lang="tr-TR" sz="2400" i="1" smtClean="0">
                <a:solidFill>
                  <a:schemeClr val="accent2"/>
                </a:solidFill>
                <a:effectLst>
                  <a:outerShdw blurRad="38100" dist="38100" dir="2700000" algn="tl">
                    <a:srgbClr val="FFFFFF"/>
                  </a:outerShdw>
                </a:effectLst>
              </a:rPr>
              <a:t>Scenedesmus </a:t>
            </a:r>
            <a:r>
              <a:rPr lang="tr-TR" sz="2400" smtClean="0"/>
              <a:t>fotosentez oranını artırır ve molibdenin yerine geçerek </a:t>
            </a:r>
            <a:r>
              <a:rPr lang="tr-TR" sz="2400" i="1" smtClean="0"/>
              <a:t>Azotobakter </a:t>
            </a:r>
            <a:r>
              <a:rPr lang="tr-TR" sz="2400" smtClean="0"/>
              <a:t>tarafından dinitrojen redüksiyonunda katalizör olarak kullanılabilir.</a:t>
            </a:r>
          </a:p>
        </p:txBody>
      </p:sp>
    </p:spTree>
    <p:extLst>
      <p:ext uri="{BB962C8B-B14F-4D97-AF65-F5344CB8AC3E}">
        <p14:creationId xmlns:p14="http://schemas.microsoft.com/office/powerpoint/2010/main" val="660128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B75DAE41-DD0F-4D28-9903-7215F3659B8E}" type="slidenum">
              <a:rPr lang="tr-TR">
                <a:solidFill>
                  <a:srgbClr val="808080"/>
                </a:solidFill>
              </a:rPr>
              <a:pPr>
                <a:defRPr/>
              </a:pPr>
              <a:t>11</a:t>
            </a:fld>
            <a:endParaRPr lang="tr-TR">
              <a:solidFill>
                <a:srgbClr val="808080"/>
              </a:solidFill>
            </a:endParaRPr>
          </a:p>
        </p:txBody>
      </p:sp>
      <p:sp>
        <p:nvSpPr>
          <p:cNvPr id="83971" name="Rectangle 2"/>
          <p:cNvSpPr>
            <a:spLocks noGrp="1" noChangeArrowheads="1"/>
          </p:cNvSpPr>
          <p:nvPr>
            <p:ph type="title"/>
          </p:nvPr>
        </p:nvSpPr>
        <p:spPr/>
        <p:txBody>
          <a:bodyPr/>
          <a:lstStyle/>
          <a:p>
            <a:pPr eaLnBrk="1" hangingPunct="1"/>
            <a:r>
              <a:rPr lang="tr-TR" altLang="tr-TR" sz="3200" b="1" smtClean="0">
                <a:solidFill>
                  <a:srgbClr val="FF0000"/>
                </a:solidFill>
              </a:rPr>
              <a:t>Total Çözünmüş Katı Maddeler</a:t>
            </a:r>
          </a:p>
        </p:txBody>
      </p:sp>
      <p:sp>
        <p:nvSpPr>
          <p:cNvPr id="83972" name="Rectangle 3"/>
          <p:cNvSpPr>
            <a:spLocks noGrp="1" noChangeArrowheads="1"/>
          </p:cNvSpPr>
          <p:nvPr>
            <p:ph type="body" idx="1"/>
          </p:nvPr>
        </p:nvSpPr>
        <p:spPr>
          <a:xfrm>
            <a:off x="381000" y="2057400"/>
            <a:ext cx="8077200" cy="3130550"/>
          </a:xfrm>
        </p:spPr>
        <p:txBody>
          <a:bodyPr/>
          <a:lstStyle/>
          <a:p>
            <a:pPr algn="just" eaLnBrk="1" hangingPunct="1">
              <a:lnSpc>
                <a:spcPct val="130000"/>
              </a:lnSpc>
              <a:buFontTx/>
              <a:buNone/>
            </a:pPr>
            <a:r>
              <a:rPr lang="tr-TR" altLang="tr-TR" sz="2800" smtClean="0">
                <a:solidFill>
                  <a:srgbClr val="FFFF00"/>
                </a:solidFill>
                <a:latin typeface="Times New Roman" pitchFamily="18" charset="0"/>
              </a:rPr>
              <a:t>		</a:t>
            </a:r>
            <a:r>
              <a:rPr lang="tr-TR" altLang="tr-TR" u="sng" smtClean="0">
                <a:solidFill>
                  <a:schemeClr val="folHlink"/>
                </a:solidFill>
                <a:latin typeface="Times New Roman" pitchFamily="18" charset="0"/>
              </a:rPr>
              <a:t>Tatlı suyun tuzluluğu (salinite)</a:t>
            </a:r>
            <a:r>
              <a:rPr lang="tr-TR" altLang="tr-TR" u="sng" smtClean="0">
                <a:solidFill>
                  <a:srgbClr val="FFFF00"/>
                </a:solidFill>
                <a:latin typeface="Times New Roman" pitchFamily="18" charset="0"/>
              </a:rPr>
              <a:t> iyonik içeriğinin total yoğunluğu olarak tanımlanır</a:t>
            </a:r>
            <a:r>
              <a:rPr lang="tr-TR" altLang="tr-TR" smtClean="0">
                <a:solidFill>
                  <a:srgbClr val="FFFF00"/>
                </a:solidFill>
                <a:latin typeface="Times New Roman" pitchFamily="18" charset="0"/>
              </a:rPr>
              <a:t>. </a:t>
            </a:r>
            <a:r>
              <a:rPr lang="tr-TR" altLang="tr-TR" sz="2800" smtClean="0">
                <a:solidFill>
                  <a:srgbClr val="FFFF00"/>
                </a:solidFill>
                <a:latin typeface="Times New Roman" pitchFamily="18" charset="0"/>
              </a:rPr>
              <a:t>Bu terim deniz suyu için çok kullanılmakla beraber tatlı su araştırmalarında pek kullanılmaz. Çünkü total iyon oranları çok az miktarda bulunur. </a:t>
            </a:r>
          </a:p>
        </p:txBody>
      </p:sp>
    </p:spTree>
    <p:extLst>
      <p:ext uri="{BB962C8B-B14F-4D97-AF65-F5344CB8AC3E}">
        <p14:creationId xmlns:p14="http://schemas.microsoft.com/office/powerpoint/2010/main" val="219860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0BD04D89-B072-4166-84F1-39BBB81F0F13}" type="slidenum">
              <a:rPr lang="tr-TR">
                <a:solidFill>
                  <a:srgbClr val="808080"/>
                </a:solidFill>
              </a:rPr>
              <a:pPr>
                <a:defRPr/>
              </a:pPr>
              <a:t>12</a:t>
            </a:fld>
            <a:endParaRPr lang="tr-TR">
              <a:solidFill>
                <a:srgbClr val="808080"/>
              </a:solidFill>
            </a:endParaRPr>
          </a:p>
        </p:txBody>
      </p:sp>
      <p:sp>
        <p:nvSpPr>
          <p:cNvPr id="84995" name="Rectangle 2"/>
          <p:cNvSpPr>
            <a:spLocks noGrp="1" noChangeArrowheads="1"/>
          </p:cNvSpPr>
          <p:nvPr>
            <p:ph type="title"/>
          </p:nvPr>
        </p:nvSpPr>
        <p:spPr>
          <a:xfrm>
            <a:off x="533400" y="685800"/>
            <a:ext cx="8229600" cy="731838"/>
          </a:xfrm>
        </p:spPr>
        <p:txBody>
          <a:bodyPr/>
          <a:lstStyle/>
          <a:p>
            <a:pPr eaLnBrk="1" hangingPunct="1"/>
            <a:r>
              <a:rPr lang="tr-TR" altLang="tr-TR" sz="3200" b="1" smtClean="0">
                <a:solidFill>
                  <a:srgbClr val="FF0000"/>
                </a:solidFill>
              </a:rPr>
              <a:t>Total Çözünmüş Katı Maddeler</a:t>
            </a:r>
          </a:p>
        </p:txBody>
      </p:sp>
      <p:sp>
        <p:nvSpPr>
          <p:cNvPr id="84996" name="Rectangle 3"/>
          <p:cNvSpPr>
            <a:spLocks noGrp="1" noChangeArrowheads="1"/>
          </p:cNvSpPr>
          <p:nvPr>
            <p:ph type="body" idx="1"/>
          </p:nvPr>
        </p:nvSpPr>
        <p:spPr>
          <a:xfrm>
            <a:off x="304800" y="1600200"/>
            <a:ext cx="8229600" cy="4800600"/>
          </a:xfrm>
        </p:spPr>
        <p:txBody>
          <a:bodyPr/>
          <a:lstStyle/>
          <a:p>
            <a:pPr algn="just" eaLnBrk="1" hangingPunct="1">
              <a:lnSpc>
                <a:spcPct val="130000"/>
              </a:lnSpc>
              <a:buFontTx/>
              <a:buNone/>
            </a:pPr>
            <a:r>
              <a:rPr lang="tr-TR" altLang="tr-TR" sz="2800" smtClean="0">
                <a:latin typeface="Times New Roman" pitchFamily="18" charset="0"/>
              </a:rPr>
              <a:t>		</a:t>
            </a:r>
            <a:r>
              <a:rPr lang="tr-TR" altLang="tr-TR" sz="2800" smtClean="0">
                <a:solidFill>
                  <a:srgbClr val="FFFF00"/>
                </a:solidFill>
                <a:latin typeface="Times New Roman" pitchFamily="18" charset="0"/>
              </a:rPr>
              <a:t>Tatlı suda tuzluluk litrede miligram (mg/lt) olarak saptanır. Suda </a:t>
            </a:r>
            <a:r>
              <a:rPr lang="tr-TR" altLang="tr-TR" sz="2800" smtClean="0">
                <a:solidFill>
                  <a:srgbClr val="FF0000"/>
                </a:solidFill>
                <a:latin typeface="Times New Roman" pitchFamily="18" charset="0"/>
              </a:rPr>
              <a:t>iyonlaşan maddelerin toplam miktarının ölçülmesi eriyiğin elektrik iletkenliğinin saptanması</a:t>
            </a:r>
            <a:r>
              <a:rPr lang="tr-TR" altLang="tr-TR" sz="2800" smtClean="0">
                <a:solidFill>
                  <a:srgbClr val="FFFF00"/>
                </a:solidFill>
                <a:latin typeface="Times New Roman" pitchFamily="18" charset="0"/>
              </a:rPr>
              <a:t> ile elde edilir. </a:t>
            </a:r>
            <a:r>
              <a:rPr lang="tr-TR" altLang="tr-TR" sz="2800" b="1" smtClean="0">
                <a:solidFill>
                  <a:schemeClr val="accent2"/>
                </a:solidFill>
                <a:latin typeface="Times New Roman" pitchFamily="18" charset="0"/>
              </a:rPr>
              <a:t>Konduktivite (iletkenlik)</a:t>
            </a:r>
            <a:r>
              <a:rPr lang="tr-TR" altLang="tr-TR" sz="2800" b="1" smtClean="0">
                <a:latin typeface="Times New Roman" pitchFamily="18" charset="0"/>
              </a:rPr>
              <a:t> </a:t>
            </a:r>
            <a:r>
              <a:rPr lang="tr-TR" altLang="tr-TR" sz="2800" smtClean="0">
                <a:solidFill>
                  <a:srgbClr val="FFFF00"/>
                </a:solidFill>
                <a:latin typeface="Times New Roman" pitchFamily="18" charset="0"/>
              </a:rPr>
              <a:t>denen bu parametre, eriyikteki artık madde miktarını ve tuzlulukla ilişkisini yaklaşık olarak gösterir.</a:t>
            </a:r>
          </a:p>
        </p:txBody>
      </p:sp>
    </p:spTree>
    <p:extLst>
      <p:ext uri="{BB962C8B-B14F-4D97-AF65-F5344CB8AC3E}">
        <p14:creationId xmlns:p14="http://schemas.microsoft.com/office/powerpoint/2010/main" val="1254923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E1EF5E37-8DEA-45B9-B579-4A4BEE3CB0A1}" type="slidenum">
              <a:rPr lang="tr-TR">
                <a:solidFill>
                  <a:srgbClr val="808080"/>
                </a:solidFill>
              </a:rPr>
              <a:pPr>
                <a:defRPr/>
              </a:pPr>
              <a:t>13</a:t>
            </a:fld>
            <a:endParaRPr lang="tr-TR">
              <a:solidFill>
                <a:srgbClr val="808080"/>
              </a:solidFill>
            </a:endParaRPr>
          </a:p>
        </p:txBody>
      </p:sp>
      <p:sp>
        <p:nvSpPr>
          <p:cNvPr id="86019" name="Rectangle 2"/>
          <p:cNvSpPr>
            <a:spLocks noGrp="1" noChangeArrowheads="1"/>
          </p:cNvSpPr>
          <p:nvPr>
            <p:ph type="title"/>
          </p:nvPr>
        </p:nvSpPr>
        <p:spPr/>
        <p:txBody>
          <a:bodyPr/>
          <a:lstStyle/>
          <a:p>
            <a:pPr eaLnBrk="1" hangingPunct="1"/>
            <a:r>
              <a:rPr lang="tr-TR" altLang="tr-TR" sz="3200" b="1" smtClean="0">
                <a:solidFill>
                  <a:srgbClr val="FF0000"/>
                </a:solidFill>
              </a:rPr>
              <a:t>Total Çözünmüş Katı Maddeler</a:t>
            </a:r>
          </a:p>
        </p:txBody>
      </p:sp>
      <p:sp>
        <p:nvSpPr>
          <p:cNvPr id="86020" name="Rectangle 3"/>
          <p:cNvSpPr>
            <a:spLocks noGrp="1" noChangeArrowheads="1"/>
          </p:cNvSpPr>
          <p:nvPr>
            <p:ph type="body" idx="1"/>
          </p:nvPr>
        </p:nvSpPr>
        <p:spPr>
          <a:xfrm>
            <a:off x="533400" y="1295400"/>
            <a:ext cx="8001000" cy="4648200"/>
          </a:xfrm>
        </p:spPr>
        <p:txBody>
          <a:bodyPr/>
          <a:lstStyle/>
          <a:p>
            <a:pPr marL="268288" indent="-268288" algn="just" eaLnBrk="1" hangingPunct="1"/>
            <a:r>
              <a:rPr lang="tr-TR" altLang="tr-TR" sz="2800" smtClean="0">
                <a:latin typeface="Times New Roman" pitchFamily="18" charset="0"/>
              </a:rPr>
              <a:t>	</a:t>
            </a:r>
            <a:r>
              <a:rPr lang="tr-TR" altLang="tr-TR" sz="2800" smtClean="0">
                <a:solidFill>
                  <a:srgbClr val="FFFF00"/>
                </a:solidFill>
                <a:latin typeface="Times New Roman" pitchFamily="18" charset="0"/>
              </a:rPr>
              <a:t>Genellikle doğal sularda iletkenlik yaklaşık olarak çözünmüş katı maddelerin toplamıdır.</a:t>
            </a:r>
          </a:p>
          <a:p>
            <a:pPr marL="268288" indent="-268288" algn="just" eaLnBrk="1" hangingPunct="1"/>
            <a:r>
              <a:rPr lang="tr-TR" altLang="tr-TR" sz="2800" smtClean="0">
                <a:latin typeface="Times New Roman" pitchFamily="18" charset="0"/>
              </a:rPr>
              <a:t> </a:t>
            </a:r>
            <a:r>
              <a:rPr lang="tr-TR" altLang="tr-TR" sz="2800" smtClean="0">
                <a:solidFill>
                  <a:schemeClr val="hlink"/>
                </a:solidFill>
                <a:latin typeface="Times New Roman" pitchFamily="18" charset="0"/>
              </a:rPr>
              <a:t>Dışarıya akıntısı olan göllerde total çözünmüş madde miktarı 100-200 ppm arasındadır. Akıntısı olmayan kapalı göllerde buharlaşma çözünmüş katı madde miktarını artırır, bazı hallerde 100.000 ppm'e kadar çıkarabilir.</a:t>
            </a:r>
          </a:p>
          <a:p>
            <a:pPr marL="268288" indent="-268288" algn="just" eaLnBrk="1" hangingPunct="1"/>
            <a:r>
              <a:rPr lang="tr-TR" altLang="tr-TR" sz="2800" smtClean="0">
                <a:latin typeface="Times New Roman" pitchFamily="18" charset="0"/>
              </a:rPr>
              <a:t> 	</a:t>
            </a:r>
            <a:r>
              <a:rPr lang="tr-TR" altLang="tr-TR" sz="2800" smtClean="0">
                <a:solidFill>
                  <a:srgbClr val="FFFF00"/>
                </a:solidFill>
                <a:latin typeface="Times New Roman" pitchFamily="18" charset="0"/>
              </a:rPr>
              <a:t>Böyle, oldukça yüksek yoğunluktaki göller ortalama 35.000 ppm yoğunluğa sahip olan denizlerden daha tuzludur. </a:t>
            </a:r>
          </a:p>
        </p:txBody>
      </p:sp>
    </p:spTree>
    <p:extLst>
      <p:ext uri="{BB962C8B-B14F-4D97-AF65-F5344CB8AC3E}">
        <p14:creationId xmlns:p14="http://schemas.microsoft.com/office/powerpoint/2010/main" val="1658537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79CEDEB0-00DC-4515-9261-0F9CBD8D5F6F}" type="slidenum">
              <a:rPr lang="tr-TR">
                <a:solidFill>
                  <a:srgbClr val="808080"/>
                </a:solidFill>
              </a:rPr>
              <a:pPr>
                <a:defRPr/>
              </a:pPr>
              <a:t>14</a:t>
            </a:fld>
            <a:endParaRPr lang="tr-TR">
              <a:solidFill>
                <a:srgbClr val="808080"/>
              </a:solidFill>
            </a:endParaRPr>
          </a:p>
        </p:txBody>
      </p:sp>
      <p:sp>
        <p:nvSpPr>
          <p:cNvPr id="87043" name="Rectangle 2"/>
          <p:cNvSpPr>
            <a:spLocks noGrp="1" noChangeArrowheads="1"/>
          </p:cNvSpPr>
          <p:nvPr>
            <p:ph type="title"/>
          </p:nvPr>
        </p:nvSpPr>
        <p:spPr>
          <a:xfrm>
            <a:off x="381000" y="457200"/>
            <a:ext cx="8001000" cy="838200"/>
          </a:xfrm>
        </p:spPr>
        <p:txBody>
          <a:bodyPr/>
          <a:lstStyle/>
          <a:p>
            <a:pPr eaLnBrk="1" hangingPunct="1"/>
            <a:r>
              <a:rPr lang="tr-TR" altLang="tr-TR" sz="3200" b="1" smtClean="0">
                <a:solidFill>
                  <a:srgbClr val="FF0000"/>
                </a:solidFill>
              </a:rPr>
              <a:t>Total Çözünmüş Katı Maddeler</a:t>
            </a:r>
          </a:p>
        </p:txBody>
      </p:sp>
      <p:sp>
        <p:nvSpPr>
          <p:cNvPr id="87044" name="Rectangle 3"/>
          <p:cNvSpPr>
            <a:spLocks noGrp="1" noChangeArrowheads="1"/>
          </p:cNvSpPr>
          <p:nvPr>
            <p:ph type="body" idx="1"/>
          </p:nvPr>
        </p:nvSpPr>
        <p:spPr>
          <a:xfrm>
            <a:off x="381000" y="1524000"/>
            <a:ext cx="8153400" cy="4648200"/>
          </a:xfrm>
        </p:spPr>
        <p:txBody>
          <a:bodyPr/>
          <a:lstStyle/>
          <a:p>
            <a:pPr algn="just" eaLnBrk="1" hangingPunct="1">
              <a:lnSpc>
                <a:spcPct val="120000"/>
              </a:lnSpc>
              <a:buFontTx/>
              <a:buNone/>
            </a:pPr>
            <a:r>
              <a:rPr lang="tr-TR" altLang="tr-TR" b="1" smtClean="0">
                <a:solidFill>
                  <a:schemeClr val="hlink"/>
                </a:solidFill>
                <a:latin typeface="Times New Roman" pitchFamily="18" charset="0"/>
              </a:rPr>
              <a:t>		Doğal sular organik fosfor ve azot bileşikleri yanında şekerler, asitler ve vitamin gibi organik bileşikleri de kapsar. </a:t>
            </a:r>
          </a:p>
          <a:p>
            <a:pPr algn="just" eaLnBrk="1" hangingPunct="1">
              <a:lnSpc>
                <a:spcPct val="120000"/>
              </a:lnSpc>
              <a:buFontTx/>
              <a:buNone/>
            </a:pPr>
            <a:r>
              <a:rPr lang="tr-TR" altLang="tr-TR" b="1" smtClean="0">
                <a:solidFill>
                  <a:schemeClr val="hlink"/>
                </a:solidFill>
                <a:latin typeface="Times New Roman" pitchFamily="18" charset="0"/>
              </a:rPr>
              <a:t>		</a:t>
            </a:r>
            <a:r>
              <a:rPr lang="tr-TR" altLang="tr-TR" b="1" smtClean="0">
                <a:latin typeface="Times New Roman" pitchFamily="18" charset="0"/>
              </a:rPr>
              <a:t> </a:t>
            </a:r>
            <a:r>
              <a:rPr lang="tr-TR" altLang="tr-TR" b="1" smtClean="0">
                <a:solidFill>
                  <a:srgbClr val="FFFF00"/>
                </a:solidFill>
                <a:latin typeface="Times New Roman" pitchFamily="18" charset="0"/>
              </a:rPr>
              <a:t>Sucul canlılara çevrelerindeki çözünmüş maddenin </a:t>
            </a:r>
            <a:r>
              <a:rPr lang="tr-TR" altLang="tr-TR" b="1" u="sng" smtClean="0">
                <a:solidFill>
                  <a:schemeClr val="accent2"/>
                </a:solidFill>
                <a:latin typeface="Times New Roman" pitchFamily="18" charset="0"/>
              </a:rPr>
              <a:t>iki şekilde etkisi</a:t>
            </a:r>
            <a:r>
              <a:rPr lang="tr-TR" altLang="tr-TR" b="1" smtClean="0">
                <a:solidFill>
                  <a:srgbClr val="FFFF00"/>
                </a:solidFill>
                <a:latin typeface="Times New Roman" pitchFamily="18" charset="0"/>
              </a:rPr>
              <a:t> olabilir. </a:t>
            </a:r>
          </a:p>
        </p:txBody>
      </p:sp>
    </p:spTree>
    <p:extLst>
      <p:ext uri="{BB962C8B-B14F-4D97-AF65-F5344CB8AC3E}">
        <p14:creationId xmlns:p14="http://schemas.microsoft.com/office/powerpoint/2010/main" val="3007377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6EB7EA27-D472-4D22-BEA6-EE62CDF6B0BE}" type="slidenum">
              <a:rPr lang="tr-TR">
                <a:solidFill>
                  <a:srgbClr val="808080"/>
                </a:solidFill>
              </a:rPr>
              <a:pPr>
                <a:defRPr/>
              </a:pPr>
              <a:t>15</a:t>
            </a:fld>
            <a:endParaRPr lang="tr-TR">
              <a:solidFill>
                <a:srgbClr val="808080"/>
              </a:solidFill>
            </a:endParaRPr>
          </a:p>
        </p:txBody>
      </p:sp>
      <p:sp>
        <p:nvSpPr>
          <p:cNvPr id="88067" name="Rectangle 2"/>
          <p:cNvSpPr>
            <a:spLocks noGrp="1" noChangeArrowheads="1"/>
          </p:cNvSpPr>
          <p:nvPr>
            <p:ph type="title"/>
          </p:nvPr>
        </p:nvSpPr>
        <p:spPr/>
        <p:txBody>
          <a:bodyPr/>
          <a:lstStyle/>
          <a:p>
            <a:pPr eaLnBrk="1" hangingPunct="1"/>
            <a:r>
              <a:rPr lang="tr-TR" altLang="tr-TR" sz="3200" b="1" smtClean="0">
                <a:solidFill>
                  <a:srgbClr val="FF0000"/>
                </a:solidFill>
              </a:rPr>
              <a:t>Total Çözünmüş Katı Maddeler</a:t>
            </a:r>
          </a:p>
        </p:txBody>
      </p:sp>
      <p:sp>
        <p:nvSpPr>
          <p:cNvPr id="88068" name="Rectangle 3"/>
          <p:cNvSpPr>
            <a:spLocks noGrp="1" noChangeArrowheads="1"/>
          </p:cNvSpPr>
          <p:nvPr>
            <p:ph type="body" idx="1"/>
          </p:nvPr>
        </p:nvSpPr>
        <p:spPr>
          <a:xfrm>
            <a:off x="304800" y="1447800"/>
            <a:ext cx="8382000" cy="4724400"/>
          </a:xfrm>
        </p:spPr>
        <p:txBody>
          <a:bodyPr/>
          <a:lstStyle/>
          <a:p>
            <a:pPr algn="just" eaLnBrk="1" hangingPunct="1">
              <a:lnSpc>
                <a:spcPct val="120000"/>
              </a:lnSpc>
              <a:buFontTx/>
              <a:buNone/>
            </a:pPr>
            <a:r>
              <a:rPr lang="tr-TR" altLang="tr-TR" sz="2800" b="1" smtClean="0">
                <a:latin typeface="Times New Roman" pitchFamily="18" charset="0"/>
              </a:rPr>
              <a:t>		Bunlardan biri </a:t>
            </a:r>
            <a:r>
              <a:rPr lang="tr-TR" altLang="tr-TR" sz="2800" b="1" smtClean="0">
                <a:solidFill>
                  <a:srgbClr val="FF0000"/>
                </a:solidFill>
                <a:latin typeface="Times New Roman" pitchFamily="18" charset="0"/>
              </a:rPr>
              <a:t>çözünen maddenin yoğunluğu</a:t>
            </a:r>
            <a:r>
              <a:rPr lang="tr-TR" altLang="tr-TR" sz="2800" b="1" smtClean="0">
                <a:latin typeface="Times New Roman" pitchFamily="18" charset="0"/>
              </a:rPr>
              <a:t>, diğeri </a:t>
            </a:r>
            <a:r>
              <a:rPr lang="tr-TR" altLang="tr-TR" sz="2800" b="1" smtClean="0">
                <a:solidFill>
                  <a:srgbClr val="FF0000"/>
                </a:solidFill>
                <a:latin typeface="Times New Roman" pitchFamily="18" charset="0"/>
              </a:rPr>
              <a:t>besin olarak</a:t>
            </a:r>
            <a:r>
              <a:rPr lang="tr-TR" altLang="tr-TR" sz="2800" b="1" smtClean="0">
                <a:latin typeface="Times New Roman" pitchFamily="18" charset="0"/>
              </a:rPr>
              <a:t> değeridir. </a:t>
            </a:r>
          </a:p>
          <a:p>
            <a:pPr algn="just" eaLnBrk="1" hangingPunct="1">
              <a:lnSpc>
                <a:spcPct val="120000"/>
              </a:lnSpc>
              <a:buFontTx/>
              <a:buNone/>
            </a:pPr>
            <a:endParaRPr lang="tr-TR" altLang="tr-TR" sz="2800" b="1" smtClean="0">
              <a:latin typeface="Times New Roman" pitchFamily="18" charset="0"/>
            </a:endParaRPr>
          </a:p>
          <a:p>
            <a:pPr algn="just" eaLnBrk="1" hangingPunct="1">
              <a:lnSpc>
                <a:spcPct val="120000"/>
              </a:lnSpc>
              <a:buFontTx/>
              <a:buNone/>
            </a:pPr>
            <a:r>
              <a:rPr lang="tr-TR" altLang="tr-TR" sz="2800" b="1" smtClean="0">
                <a:latin typeface="Times New Roman" pitchFamily="18" charset="0"/>
              </a:rPr>
              <a:t>		</a:t>
            </a:r>
            <a:r>
              <a:rPr lang="tr-TR" altLang="tr-TR" sz="2800" b="1" u="sng" smtClean="0">
                <a:solidFill>
                  <a:srgbClr val="FFFF00"/>
                </a:solidFill>
                <a:latin typeface="Times New Roman" pitchFamily="18" charset="0"/>
              </a:rPr>
              <a:t>Bir ortamda yaşayan bitki ve hayvanların su dengesi ve osmoregulasyonları osmoz ve difüzyon kurallarına göre çözünmüş maddelerin yoğunluğuna ve canlının fızyolojik durumuna bağlıdır.</a:t>
            </a:r>
          </a:p>
        </p:txBody>
      </p:sp>
    </p:spTree>
    <p:extLst>
      <p:ext uri="{BB962C8B-B14F-4D97-AF65-F5344CB8AC3E}">
        <p14:creationId xmlns:p14="http://schemas.microsoft.com/office/powerpoint/2010/main" val="1155200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AC6FDD46-29C7-415D-9FCB-EC50AF94A5B4}" type="slidenum">
              <a:rPr lang="tr-TR">
                <a:solidFill>
                  <a:srgbClr val="808080"/>
                </a:solidFill>
              </a:rPr>
              <a:pPr>
                <a:defRPr/>
              </a:pPr>
              <a:t>16</a:t>
            </a:fld>
            <a:endParaRPr lang="tr-TR">
              <a:solidFill>
                <a:srgbClr val="808080"/>
              </a:solidFill>
            </a:endParaRPr>
          </a:p>
        </p:txBody>
      </p:sp>
      <p:sp>
        <p:nvSpPr>
          <p:cNvPr id="89091" name="Rectangle 2"/>
          <p:cNvSpPr>
            <a:spLocks noGrp="1" noChangeArrowheads="1"/>
          </p:cNvSpPr>
          <p:nvPr>
            <p:ph type="title"/>
          </p:nvPr>
        </p:nvSpPr>
        <p:spPr>
          <a:xfrm>
            <a:off x="381000" y="762000"/>
            <a:ext cx="8001000" cy="838200"/>
          </a:xfrm>
        </p:spPr>
        <p:txBody>
          <a:bodyPr/>
          <a:lstStyle/>
          <a:p>
            <a:pPr eaLnBrk="1" hangingPunct="1"/>
            <a:r>
              <a:rPr lang="tr-TR" altLang="tr-TR" b="1" dirty="0" smtClean="0">
                <a:solidFill>
                  <a:srgbClr val="FFFF00"/>
                </a:solidFill>
              </a:rPr>
              <a:t> Anorganik Maddeler</a:t>
            </a:r>
          </a:p>
        </p:txBody>
      </p:sp>
      <p:sp>
        <p:nvSpPr>
          <p:cNvPr id="89092" name="Rectangle 3"/>
          <p:cNvSpPr>
            <a:spLocks noGrp="1" noChangeArrowheads="1"/>
          </p:cNvSpPr>
          <p:nvPr>
            <p:ph type="body" idx="1"/>
          </p:nvPr>
        </p:nvSpPr>
        <p:spPr>
          <a:xfrm>
            <a:off x="457200" y="1752600"/>
            <a:ext cx="8229600" cy="4221163"/>
          </a:xfrm>
        </p:spPr>
        <p:txBody>
          <a:bodyPr/>
          <a:lstStyle/>
          <a:p>
            <a:pPr algn="just" eaLnBrk="1" hangingPunct="1">
              <a:lnSpc>
                <a:spcPct val="130000"/>
              </a:lnSpc>
              <a:buFontTx/>
              <a:buNone/>
            </a:pPr>
            <a:r>
              <a:rPr lang="tr-TR" altLang="tr-TR" dirty="0" smtClean="0">
                <a:latin typeface="Times New Roman" pitchFamily="18" charset="0"/>
              </a:rPr>
              <a:t>		</a:t>
            </a:r>
            <a:r>
              <a:rPr lang="tr-TR" altLang="tr-TR" dirty="0" smtClean="0">
                <a:solidFill>
                  <a:srgbClr val="00FF00"/>
                </a:solidFill>
                <a:latin typeface="Times New Roman" pitchFamily="18" charset="0"/>
              </a:rPr>
              <a:t>Ekosistemdeki önemleri dikkate alındığında tatlı su ortamında bulunan en önemli çözünmüş katı maddeler;</a:t>
            </a:r>
            <a:r>
              <a:rPr lang="tr-TR" altLang="tr-TR" dirty="0" smtClean="0">
                <a:latin typeface="Times New Roman" pitchFamily="18" charset="0"/>
              </a:rPr>
              <a:t> </a:t>
            </a:r>
            <a:r>
              <a:rPr lang="tr-TR" altLang="tr-TR" dirty="0" smtClean="0">
                <a:solidFill>
                  <a:schemeClr val="hlink"/>
                </a:solidFill>
                <a:latin typeface="Times New Roman" pitchFamily="18" charset="0"/>
              </a:rPr>
              <a:t>kalsiyum ve magnezyum bileşikleri, sodyum, potasyum, azot, fosfor, demir, sülfür ve silistir.</a:t>
            </a:r>
            <a:r>
              <a:rPr lang="tr-TR" altLang="tr-TR" dirty="0" smtClean="0">
                <a:latin typeface="Times New Roman" pitchFamily="18" charset="0"/>
              </a:rPr>
              <a:t> </a:t>
            </a:r>
          </a:p>
          <a:p>
            <a:pPr algn="just" eaLnBrk="1" hangingPunct="1">
              <a:lnSpc>
                <a:spcPct val="130000"/>
              </a:lnSpc>
              <a:buFontTx/>
              <a:buNone/>
            </a:pPr>
            <a:r>
              <a:rPr lang="tr-TR" altLang="tr-TR" dirty="0" smtClean="0">
                <a:latin typeface="Times New Roman" pitchFamily="18" charset="0"/>
              </a:rPr>
              <a:t>		</a:t>
            </a:r>
          </a:p>
        </p:txBody>
      </p:sp>
    </p:spTree>
    <p:extLst>
      <p:ext uri="{BB962C8B-B14F-4D97-AF65-F5344CB8AC3E}">
        <p14:creationId xmlns:p14="http://schemas.microsoft.com/office/powerpoint/2010/main" val="1975632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441FBD85-3BFA-4F50-A68D-6D4B97EE38B6}" type="slidenum">
              <a:rPr lang="tr-TR">
                <a:solidFill>
                  <a:srgbClr val="808080"/>
                </a:solidFill>
              </a:rPr>
              <a:pPr>
                <a:defRPr/>
              </a:pPr>
              <a:t>17</a:t>
            </a:fld>
            <a:endParaRPr lang="tr-TR">
              <a:solidFill>
                <a:srgbClr val="808080"/>
              </a:solidFill>
            </a:endParaRPr>
          </a:p>
        </p:txBody>
      </p:sp>
      <p:sp>
        <p:nvSpPr>
          <p:cNvPr id="90116" name="Rectangle 3"/>
          <p:cNvSpPr>
            <a:spLocks noGrp="1" noChangeArrowheads="1"/>
          </p:cNvSpPr>
          <p:nvPr>
            <p:ph type="body" idx="1"/>
          </p:nvPr>
        </p:nvSpPr>
        <p:spPr>
          <a:xfrm>
            <a:off x="533400" y="1600200"/>
            <a:ext cx="8001000" cy="3962400"/>
          </a:xfrm>
        </p:spPr>
        <p:txBody>
          <a:bodyPr/>
          <a:lstStyle/>
          <a:p>
            <a:pPr algn="just" eaLnBrk="1" hangingPunct="1">
              <a:lnSpc>
                <a:spcPct val="130000"/>
              </a:lnSpc>
              <a:buFontTx/>
              <a:buNone/>
            </a:pPr>
            <a:r>
              <a:rPr lang="tr-TR" altLang="tr-TR" sz="2800" b="1" smtClean="0">
                <a:latin typeface="Times New Roman" pitchFamily="18" charset="0"/>
              </a:rPr>
              <a:t>		</a:t>
            </a:r>
            <a:r>
              <a:rPr lang="tr-TR" altLang="tr-TR" sz="2800" b="1" smtClean="0">
                <a:solidFill>
                  <a:schemeClr val="hlink"/>
                </a:solidFill>
                <a:latin typeface="Times New Roman" pitchFamily="18" charset="0"/>
              </a:rPr>
              <a:t>Genellikle</a:t>
            </a:r>
            <a:r>
              <a:rPr lang="tr-TR" altLang="tr-TR" sz="2800" b="1" smtClean="0">
                <a:latin typeface="Times New Roman" pitchFamily="18" charset="0"/>
              </a:rPr>
              <a:t> </a:t>
            </a:r>
            <a:r>
              <a:rPr lang="tr-TR" altLang="tr-TR" sz="2800" b="1" smtClean="0">
                <a:solidFill>
                  <a:srgbClr val="FF0000"/>
                </a:solidFill>
                <a:latin typeface="Times New Roman" pitchFamily="18" charset="0"/>
              </a:rPr>
              <a:t>Ca, Mg, Na, K katyonları ile karbonat, hidrokarbonat, sülfat ve klorür anyonları</a:t>
            </a:r>
            <a:r>
              <a:rPr lang="tr-TR" altLang="tr-TR" sz="2800" b="1" smtClean="0">
                <a:latin typeface="Times New Roman" pitchFamily="18" charset="0"/>
              </a:rPr>
              <a:t> </a:t>
            </a:r>
            <a:r>
              <a:rPr lang="tr-TR" altLang="tr-TR" sz="2800" b="1" smtClean="0">
                <a:solidFill>
                  <a:schemeClr val="accent2"/>
                </a:solidFill>
                <a:latin typeface="Times New Roman" pitchFamily="18" charset="0"/>
              </a:rPr>
              <a:t>iç sularda tuzluluğu</a:t>
            </a:r>
            <a:r>
              <a:rPr lang="tr-TR" altLang="tr-TR" sz="2800" b="1" smtClean="0">
                <a:latin typeface="Times New Roman" pitchFamily="18" charset="0"/>
              </a:rPr>
              <a:t> </a:t>
            </a:r>
            <a:r>
              <a:rPr lang="tr-TR" altLang="tr-TR" sz="2800" b="1" smtClean="0">
                <a:solidFill>
                  <a:schemeClr val="hlink"/>
                </a:solidFill>
                <a:latin typeface="Times New Roman" pitchFamily="18" charset="0"/>
              </a:rPr>
              <a:t>oluşturur. Bir litre suda bulunan iyonize maddelerin (anyon ve katyon) miligram cinsinden değeri </a:t>
            </a:r>
            <a:r>
              <a:rPr lang="tr-TR" altLang="tr-TR" sz="2800" b="1" smtClean="0">
                <a:solidFill>
                  <a:schemeClr val="accent2"/>
                </a:solidFill>
                <a:latin typeface="Times New Roman" pitchFamily="18" charset="0"/>
              </a:rPr>
              <a:t>tuzluluk </a:t>
            </a:r>
            <a:r>
              <a:rPr lang="tr-TR" altLang="tr-TR" sz="2800" b="1" smtClean="0">
                <a:solidFill>
                  <a:schemeClr val="hlink"/>
                </a:solidFill>
                <a:latin typeface="Times New Roman" pitchFamily="18" charset="0"/>
              </a:rPr>
              <a:t>olarak değerlendirilir.</a:t>
            </a:r>
          </a:p>
          <a:p>
            <a:pPr algn="just" eaLnBrk="1" hangingPunct="1">
              <a:lnSpc>
                <a:spcPct val="130000"/>
              </a:lnSpc>
            </a:pPr>
            <a:endParaRPr lang="tr-TR" altLang="tr-TR" sz="2800" b="1" smtClean="0">
              <a:solidFill>
                <a:schemeClr val="hlink"/>
              </a:solidFill>
              <a:latin typeface="Times New Roman" pitchFamily="18" charset="0"/>
            </a:endParaRPr>
          </a:p>
        </p:txBody>
      </p:sp>
    </p:spTree>
    <p:extLst>
      <p:ext uri="{BB962C8B-B14F-4D97-AF65-F5344CB8AC3E}">
        <p14:creationId xmlns:p14="http://schemas.microsoft.com/office/powerpoint/2010/main" val="3117315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F0F29A4A-F46C-4D3D-A751-A4D1246E7F0B}" type="slidenum">
              <a:rPr lang="tr-TR">
                <a:solidFill>
                  <a:srgbClr val="808080"/>
                </a:solidFill>
              </a:rPr>
              <a:pPr>
                <a:defRPr/>
              </a:pPr>
              <a:t>18</a:t>
            </a:fld>
            <a:endParaRPr lang="tr-TR">
              <a:solidFill>
                <a:srgbClr val="808080"/>
              </a:solidFill>
            </a:endParaRPr>
          </a:p>
        </p:txBody>
      </p:sp>
      <p:sp>
        <p:nvSpPr>
          <p:cNvPr id="91140" name="Rectangle 3"/>
          <p:cNvSpPr>
            <a:spLocks noGrp="1" noChangeArrowheads="1"/>
          </p:cNvSpPr>
          <p:nvPr>
            <p:ph type="body" idx="1"/>
          </p:nvPr>
        </p:nvSpPr>
        <p:spPr>
          <a:xfrm>
            <a:off x="685800" y="548680"/>
            <a:ext cx="7772400" cy="5394920"/>
          </a:xfrm>
        </p:spPr>
        <p:txBody>
          <a:bodyPr/>
          <a:lstStyle/>
          <a:p>
            <a:pPr algn="just" eaLnBrk="1" hangingPunct="1">
              <a:lnSpc>
                <a:spcPct val="120000"/>
              </a:lnSpc>
            </a:pPr>
            <a:r>
              <a:rPr lang="tr-TR" altLang="tr-TR" sz="2800" b="1" dirty="0" smtClean="0">
                <a:solidFill>
                  <a:srgbClr val="00FF00"/>
                </a:solidFill>
                <a:latin typeface="Times New Roman" pitchFamily="18" charset="0"/>
              </a:rPr>
              <a:t>1. Kalsiyum </a:t>
            </a:r>
            <a:r>
              <a:rPr lang="tr-TR" altLang="tr-TR" sz="2800" dirty="0" smtClean="0">
                <a:solidFill>
                  <a:srgbClr val="00FF00"/>
                </a:solidFill>
                <a:latin typeface="Times New Roman" pitchFamily="18" charset="0"/>
              </a:rPr>
              <a:t>ve </a:t>
            </a:r>
            <a:r>
              <a:rPr lang="tr-TR" altLang="tr-TR" sz="2800" b="1" dirty="0" smtClean="0">
                <a:solidFill>
                  <a:srgbClr val="00FF00"/>
                </a:solidFill>
                <a:latin typeface="Times New Roman" pitchFamily="18" charset="0"/>
              </a:rPr>
              <a:t>Magnezyum:</a:t>
            </a:r>
            <a:r>
              <a:rPr lang="tr-TR" altLang="tr-TR" sz="2800" b="1" dirty="0" smtClean="0">
                <a:latin typeface="Times New Roman" pitchFamily="18" charset="0"/>
              </a:rPr>
              <a:t> </a:t>
            </a:r>
          </a:p>
          <a:p>
            <a:pPr algn="just" eaLnBrk="1" hangingPunct="1">
              <a:lnSpc>
                <a:spcPct val="120000"/>
              </a:lnSpc>
              <a:buFontTx/>
              <a:buNone/>
            </a:pPr>
            <a:r>
              <a:rPr lang="tr-TR" altLang="tr-TR" sz="2800" dirty="0" smtClean="0">
                <a:latin typeface="Times New Roman" pitchFamily="18" charset="0"/>
              </a:rPr>
              <a:t>		</a:t>
            </a:r>
            <a:r>
              <a:rPr lang="tr-TR" altLang="tr-TR" sz="2800" dirty="0" smtClean="0">
                <a:solidFill>
                  <a:schemeClr val="hlink"/>
                </a:solidFill>
                <a:latin typeface="Times New Roman" pitchFamily="18" charset="0"/>
              </a:rPr>
              <a:t>Bu iki alkali toprak minerali tatlı suda en bol bulunan iyonlardır. </a:t>
            </a:r>
            <a:r>
              <a:rPr lang="tr-TR" altLang="tr-TR" sz="2800" u="sng" dirty="0" smtClean="0">
                <a:solidFill>
                  <a:schemeClr val="hlink"/>
                </a:solidFill>
                <a:latin typeface="Times New Roman" pitchFamily="18" charset="0"/>
              </a:rPr>
              <a:t>Her iki elementin kimyasal işlevleri, özellikle karbonat tuzlarının oluşumunda birbirine çok benzer. </a:t>
            </a:r>
            <a:endParaRPr lang="tr-TR" altLang="tr-TR" sz="2800" u="sng" dirty="0" smtClean="0">
              <a:solidFill>
                <a:schemeClr val="hlink"/>
              </a:solidFill>
              <a:latin typeface="Times New Roman" pitchFamily="18" charset="0"/>
            </a:endParaRPr>
          </a:p>
          <a:p>
            <a:pPr algn="just" eaLnBrk="1" hangingPunct="1">
              <a:lnSpc>
                <a:spcPct val="120000"/>
              </a:lnSpc>
              <a:buFontTx/>
              <a:buNone/>
            </a:pPr>
            <a:r>
              <a:rPr lang="tr-TR" altLang="tr-TR" sz="2800" dirty="0">
                <a:solidFill>
                  <a:schemeClr val="hlink"/>
                </a:solidFill>
                <a:latin typeface="Times New Roman" pitchFamily="18" charset="0"/>
              </a:rPr>
              <a:t>	</a:t>
            </a:r>
            <a:r>
              <a:rPr lang="tr-TR" altLang="tr-TR" sz="2800" dirty="0" smtClean="0">
                <a:solidFill>
                  <a:schemeClr val="hlink"/>
                </a:solidFill>
                <a:latin typeface="Times New Roman" pitchFamily="18" charset="0"/>
              </a:rPr>
              <a:t>	</a:t>
            </a:r>
            <a:r>
              <a:rPr lang="tr-TR" altLang="tr-TR" sz="2800" dirty="0" err="1" smtClean="0">
                <a:solidFill>
                  <a:srgbClr val="FF0000"/>
                </a:solidFill>
                <a:latin typeface="Times New Roman" pitchFamily="18" charset="0"/>
              </a:rPr>
              <a:t>Ca</a:t>
            </a:r>
            <a:r>
              <a:rPr lang="tr-TR" altLang="tr-TR" sz="2800" dirty="0" smtClean="0">
                <a:solidFill>
                  <a:srgbClr val="FF0000"/>
                </a:solidFill>
                <a:latin typeface="Times New Roman" pitchFamily="18" charset="0"/>
              </a:rPr>
              <a:t> </a:t>
            </a:r>
            <a:r>
              <a:rPr lang="tr-TR" altLang="tr-TR" sz="2800" dirty="0" smtClean="0">
                <a:solidFill>
                  <a:srgbClr val="FF0000"/>
                </a:solidFill>
                <a:latin typeface="Times New Roman" pitchFamily="18" charset="0"/>
              </a:rPr>
              <a:t>doğal sularda daha çok bulunur. </a:t>
            </a:r>
            <a:endParaRPr lang="tr-TR" altLang="tr-TR" sz="2800" dirty="0" smtClean="0">
              <a:solidFill>
                <a:srgbClr val="FF0000"/>
              </a:solidFill>
              <a:latin typeface="Times New Roman" pitchFamily="18" charset="0"/>
            </a:endParaRPr>
          </a:p>
          <a:p>
            <a:pPr algn="just" eaLnBrk="1" hangingPunct="1">
              <a:lnSpc>
                <a:spcPct val="120000"/>
              </a:lnSpc>
              <a:buFontTx/>
              <a:buNone/>
            </a:pPr>
            <a:r>
              <a:rPr lang="tr-TR" altLang="tr-TR" sz="2800" dirty="0">
                <a:solidFill>
                  <a:srgbClr val="FF0000"/>
                </a:solidFill>
                <a:latin typeface="Times New Roman" pitchFamily="18" charset="0"/>
              </a:rPr>
              <a:t>	</a:t>
            </a:r>
            <a:r>
              <a:rPr lang="tr-TR" altLang="tr-TR" sz="2800" dirty="0" smtClean="0">
                <a:solidFill>
                  <a:srgbClr val="FF0000"/>
                </a:solidFill>
                <a:latin typeface="Times New Roman" pitchFamily="18" charset="0"/>
              </a:rPr>
              <a:t>	</a:t>
            </a:r>
            <a:r>
              <a:rPr lang="tr-TR" altLang="tr-TR" sz="2800" dirty="0" smtClean="0">
                <a:solidFill>
                  <a:srgbClr val="FFFF00"/>
                </a:solidFill>
                <a:latin typeface="Times New Roman" pitchFamily="18" charset="0"/>
              </a:rPr>
              <a:t>Mg </a:t>
            </a:r>
            <a:r>
              <a:rPr lang="tr-TR" altLang="tr-TR" sz="2800" dirty="0" err="1" smtClean="0">
                <a:solidFill>
                  <a:srgbClr val="FFFF00"/>
                </a:solidFill>
                <a:latin typeface="Times New Roman" pitchFamily="18" charset="0"/>
              </a:rPr>
              <a:t>klorofıl</a:t>
            </a:r>
            <a:r>
              <a:rPr lang="tr-TR" altLang="tr-TR" sz="2800" dirty="0" smtClean="0">
                <a:solidFill>
                  <a:srgbClr val="FFFF00"/>
                </a:solidFill>
                <a:latin typeface="Times New Roman" pitchFamily="18" charset="0"/>
              </a:rPr>
              <a:t> molekülünün önemli bir bileşeni olması bakımından ayrıca önem taşır. </a:t>
            </a:r>
          </a:p>
        </p:txBody>
      </p:sp>
    </p:spTree>
    <p:extLst>
      <p:ext uri="{BB962C8B-B14F-4D97-AF65-F5344CB8AC3E}">
        <p14:creationId xmlns:p14="http://schemas.microsoft.com/office/powerpoint/2010/main" val="466146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A51E6B4E-C00A-4B51-BF15-8ED6171BAFE9}" type="slidenum">
              <a:rPr lang="tr-TR">
                <a:solidFill>
                  <a:srgbClr val="808080"/>
                </a:solidFill>
              </a:rPr>
              <a:pPr>
                <a:defRPr/>
              </a:pPr>
              <a:t>19</a:t>
            </a:fld>
            <a:endParaRPr lang="tr-TR">
              <a:solidFill>
                <a:srgbClr val="808080"/>
              </a:solidFill>
            </a:endParaRPr>
          </a:p>
        </p:txBody>
      </p:sp>
      <p:sp>
        <p:nvSpPr>
          <p:cNvPr id="92163" name="Rectangle 2"/>
          <p:cNvSpPr>
            <a:spLocks noGrp="1" noChangeArrowheads="1"/>
          </p:cNvSpPr>
          <p:nvPr>
            <p:ph type="title"/>
          </p:nvPr>
        </p:nvSpPr>
        <p:spPr/>
        <p:txBody>
          <a:bodyPr/>
          <a:lstStyle/>
          <a:p>
            <a:pPr eaLnBrk="1" hangingPunct="1"/>
            <a:r>
              <a:rPr lang="tr-TR" altLang="tr-TR" b="1" smtClean="0">
                <a:solidFill>
                  <a:srgbClr val="FFFF00"/>
                </a:solidFill>
              </a:rPr>
              <a:t>1. Kalsiyum </a:t>
            </a:r>
            <a:r>
              <a:rPr lang="tr-TR" altLang="tr-TR" smtClean="0">
                <a:solidFill>
                  <a:srgbClr val="FFFF00"/>
                </a:solidFill>
              </a:rPr>
              <a:t>ve </a:t>
            </a:r>
            <a:r>
              <a:rPr lang="tr-TR" altLang="tr-TR" b="1" smtClean="0">
                <a:solidFill>
                  <a:srgbClr val="FFFF00"/>
                </a:solidFill>
              </a:rPr>
              <a:t>Magnezyum</a:t>
            </a:r>
          </a:p>
        </p:txBody>
      </p:sp>
      <p:sp>
        <p:nvSpPr>
          <p:cNvPr id="92164" name="Rectangle 3"/>
          <p:cNvSpPr>
            <a:spLocks noGrp="1" noChangeArrowheads="1"/>
          </p:cNvSpPr>
          <p:nvPr>
            <p:ph type="body" idx="1"/>
          </p:nvPr>
        </p:nvSpPr>
        <p:spPr>
          <a:xfrm>
            <a:off x="457200" y="1295400"/>
            <a:ext cx="8229600" cy="5181600"/>
          </a:xfrm>
        </p:spPr>
        <p:txBody>
          <a:bodyPr/>
          <a:lstStyle/>
          <a:p>
            <a:pPr algn="just" eaLnBrk="1" hangingPunct="1">
              <a:lnSpc>
                <a:spcPct val="90000"/>
              </a:lnSpc>
              <a:buFontTx/>
              <a:buNone/>
            </a:pPr>
            <a:r>
              <a:rPr lang="tr-TR" altLang="tr-TR" sz="2800" smtClean="0"/>
              <a:t>		</a:t>
            </a:r>
            <a:r>
              <a:rPr lang="tr-TR" altLang="tr-TR" sz="2800" smtClean="0">
                <a:solidFill>
                  <a:srgbClr val="FF0000"/>
                </a:solidFill>
              </a:rPr>
              <a:t>Total katyonların % oranlarına göre sular 3 gruba ayrılır:</a:t>
            </a:r>
          </a:p>
          <a:p>
            <a:pPr algn="just" eaLnBrk="1" hangingPunct="1">
              <a:lnSpc>
                <a:spcPct val="90000"/>
              </a:lnSpc>
              <a:buFontTx/>
              <a:buNone/>
            </a:pPr>
            <a:endParaRPr lang="tr-TR" altLang="tr-TR" sz="2800" b="1" smtClean="0">
              <a:solidFill>
                <a:srgbClr val="00FF00"/>
              </a:solidFill>
            </a:endParaRPr>
          </a:p>
          <a:p>
            <a:pPr algn="just" eaLnBrk="1" hangingPunct="1">
              <a:lnSpc>
                <a:spcPct val="90000"/>
              </a:lnSpc>
              <a:buFontTx/>
              <a:buNone/>
            </a:pPr>
            <a:r>
              <a:rPr lang="tr-TR" altLang="tr-TR" sz="2800" b="1" smtClean="0">
                <a:solidFill>
                  <a:srgbClr val="00FF00"/>
                </a:solidFill>
              </a:rPr>
              <a:t>Yumuşak sular:</a:t>
            </a:r>
            <a:r>
              <a:rPr lang="tr-TR" altLang="tr-TR" sz="2800" b="1" smtClean="0"/>
              <a:t> </a:t>
            </a:r>
            <a:r>
              <a:rPr lang="tr-TR" altLang="tr-TR" sz="2800" smtClean="0">
                <a:solidFill>
                  <a:schemeClr val="folHlink"/>
                </a:solidFill>
              </a:rPr>
              <a:t>Total katyonların aşağı yukarı %48'i Ca ve %14'ü Mg'dir. </a:t>
            </a:r>
          </a:p>
          <a:p>
            <a:pPr algn="just" eaLnBrk="1" hangingPunct="1">
              <a:lnSpc>
                <a:spcPct val="90000"/>
              </a:lnSpc>
              <a:buClr>
                <a:schemeClr val="tx1"/>
              </a:buClr>
            </a:pPr>
            <a:endParaRPr lang="tr-TR" altLang="tr-TR" sz="2800" b="1" smtClean="0">
              <a:solidFill>
                <a:srgbClr val="00FF00"/>
              </a:solidFill>
            </a:endParaRPr>
          </a:p>
          <a:p>
            <a:pPr algn="just" eaLnBrk="1" hangingPunct="1">
              <a:lnSpc>
                <a:spcPct val="90000"/>
              </a:lnSpc>
              <a:buClr>
                <a:schemeClr val="tx1"/>
              </a:buClr>
              <a:buFontTx/>
              <a:buNone/>
            </a:pPr>
            <a:r>
              <a:rPr lang="tr-TR" altLang="tr-TR" sz="2800" b="1" smtClean="0">
                <a:solidFill>
                  <a:srgbClr val="00FF00"/>
                </a:solidFill>
              </a:rPr>
              <a:t>Orta sert sular:</a:t>
            </a:r>
            <a:r>
              <a:rPr lang="tr-TR" altLang="tr-TR" sz="2800" smtClean="0"/>
              <a:t> </a:t>
            </a:r>
            <a:r>
              <a:rPr lang="tr-TR" altLang="tr-TR" sz="2800" smtClean="0">
                <a:solidFill>
                  <a:schemeClr val="folHlink"/>
                </a:solidFill>
              </a:rPr>
              <a:t>Mg'un Ca'a oranı artar, yaklaşık olarak Ca %53 ve Mg %34'tür. </a:t>
            </a:r>
          </a:p>
          <a:p>
            <a:pPr algn="just" eaLnBrk="1" hangingPunct="1">
              <a:lnSpc>
                <a:spcPct val="90000"/>
              </a:lnSpc>
              <a:buClr>
                <a:schemeClr val="tx1"/>
              </a:buClr>
            </a:pPr>
            <a:endParaRPr lang="tr-TR" altLang="tr-TR" sz="2800" smtClean="0">
              <a:solidFill>
                <a:schemeClr val="folHlink"/>
              </a:solidFill>
            </a:endParaRPr>
          </a:p>
          <a:p>
            <a:pPr algn="just" eaLnBrk="1" hangingPunct="1">
              <a:lnSpc>
                <a:spcPct val="90000"/>
              </a:lnSpc>
              <a:buClr>
                <a:schemeClr val="tx1"/>
              </a:buClr>
              <a:buFontTx/>
              <a:buNone/>
            </a:pPr>
            <a:r>
              <a:rPr lang="tr-TR" altLang="tr-TR" sz="2800" b="1" smtClean="0">
                <a:solidFill>
                  <a:srgbClr val="00FF00"/>
                </a:solidFill>
              </a:rPr>
              <a:t>Sert sular:</a:t>
            </a:r>
            <a:r>
              <a:rPr lang="tr-TR" altLang="tr-TR" sz="2800" b="1" smtClean="0"/>
              <a:t> </a:t>
            </a:r>
            <a:r>
              <a:rPr lang="tr-TR" altLang="tr-TR" sz="2800" b="1" smtClean="0">
                <a:solidFill>
                  <a:schemeClr val="folHlink"/>
                </a:solidFill>
              </a:rPr>
              <a:t>T</a:t>
            </a:r>
            <a:r>
              <a:rPr lang="tr-TR" altLang="tr-TR" sz="2800" smtClean="0">
                <a:solidFill>
                  <a:schemeClr val="folHlink"/>
                </a:solidFill>
              </a:rPr>
              <a:t>otal katyonların ortalama %63'ü Ca ve %17'si Mg'dur.</a:t>
            </a:r>
          </a:p>
        </p:txBody>
      </p:sp>
    </p:spTree>
    <p:extLst>
      <p:ext uri="{BB962C8B-B14F-4D97-AF65-F5344CB8AC3E}">
        <p14:creationId xmlns:p14="http://schemas.microsoft.com/office/powerpoint/2010/main" val="813295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B83F44BD-74D3-4854-83E3-79FA880ECB0F}" type="slidenum">
              <a:rPr lang="tr-TR">
                <a:solidFill>
                  <a:srgbClr val="808080"/>
                </a:solidFill>
              </a:rPr>
              <a:pPr>
                <a:defRPr/>
              </a:pPr>
              <a:t>2</a:t>
            </a:fld>
            <a:endParaRPr lang="tr-TR">
              <a:solidFill>
                <a:srgbClr val="808080"/>
              </a:solidFill>
            </a:endParaRPr>
          </a:p>
        </p:txBody>
      </p:sp>
      <p:sp>
        <p:nvSpPr>
          <p:cNvPr id="74755" name="Rectangle 2"/>
          <p:cNvSpPr>
            <a:spLocks noGrp="1" noChangeArrowheads="1"/>
          </p:cNvSpPr>
          <p:nvPr>
            <p:ph type="title"/>
          </p:nvPr>
        </p:nvSpPr>
        <p:spPr>
          <a:xfrm>
            <a:off x="381000" y="762000"/>
            <a:ext cx="8001000" cy="503238"/>
          </a:xfrm>
        </p:spPr>
        <p:txBody>
          <a:bodyPr/>
          <a:lstStyle/>
          <a:p>
            <a:pPr eaLnBrk="1" hangingPunct="1"/>
            <a:r>
              <a:rPr lang="tr-TR" altLang="tr-TR" sz="3200" b="1" smtClean="0">
                <a:solidFill>
                  <a:schemeClr val="hlink"/>
                </a:solidFill>
              </a:rPr>
              <a:t>Çözünmüş Maddeler</a:t>
            </a:r>
          </a:p>
        </p:txBody>
      </p:sp>
      <p:sp>
        <p:nvSpPr>
          <p:cNvPr id="74756" name="Rectangle 3"/>
          <p:cNvSpPr>
            <a:spLocks noGrp="1" noChangeArrowheads="1"/>
          </p:cNvSpPr>
          <p:nvPr>
            <p:ph type="body" idx="1"/>
          </p:nvPr>
        </p:nvSpPr>
        <p:spPr>
          <a:xfrm>
            <a:off x="533400" y="2332038"/>
            <a:ext cx="8229600" cy="3306762"/>
          </a:xfrm>
        </p:spPr>
        <p:txBody>
          <a:bodyPr/>
          <a:lstStyle/>
          <a:p>
            <a:pPr algn="just" eaLnBrk="1" hangingPunct="1">
              <a:lnSpc>
                <a:spcPct val="140000"/>
              </a:lnSpc>
              <a:buFontTx/>
              <a:buNone/>
            </a:pPr>
            <a:r>
              <a:rPr lang="tr-TR" altLang="tr-TR" sz="3600" dirty="0" smtClean="0">
                <a:solidFill>
                  <a:srgbClr val="FFFF00"/>
                </a:solidFill>
                <a:latin typeface="Times New Roman" pitchFamily="18" charset="0"/>
              </a:rPr>
              <a:t>		</a:t>
            </a:r>
            <a:r>
              <a:rPr lang="tr-TR" altLang="tr-TR" dirty="0" smtClean="0">
                <a:solidFill>
                  <a:srgbClr val="FFFF00"/>
                </a:solidFill>
                <a:latin typeface="Times New Roman" pitchFamily="18" charset="0"/>
              </a:rPr>
              <a:t>Doğada bulunan elementlerin hemen hepsi çeşitli bileşikler halinde tatlı su ve denizlerde bulunur. Ancak bunlardan bazıları eser miktarda bulunurken, bazıları daha fazladır. </a:t>
            </a:r>
          </a:p>
        </p:txBody>
      </p:sp>
    </p:spTree>
    <p:extLst>
      <p:ext uri="{BB962C8B-B14F-4D97-AF65-F5344CB8AC3E}">
        <p14:creationId xmlns:p14="http://schemas.microsoft.com/office/powerpoint/2010/main" val="556577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F1F9F8E5-3195-45C9-88BE-0CE830FA38A6}" type="slidenum">
              <a:rPr lang="tr-TR">
                <a:solidFill>
                  <a:srgbClr val="808080"/>
                </a:solidFill>
              </a:rPr>
              <a:pPr>
                <a:defRPr/>
              </a:pPr>
              <a:t>20</a:t>
            </a:fld>
            <a:endParaRPr lang="tr-TR">
              <a:solidFill>
                <a:srgbClr val="808080"/>
              </a:solidFill>
            </a:endParaRPr>
          </a:p>
        </p:txBody>
      </p:sp>
      <p:sp>
        <p:nvSpPr>
          <p:cNvPr id="93187" name="Rectangle 2"/>
          <p:cNvSpPr>
            <a:spLocks noGrp="1" noChangeArrowheads="1"/>
          </p:cNvSpPr>
          <p:nvPr>
            <p:ph type="title"/>
          </p:nvPr>
        </p:nvSpPr>
        <p:spPr/>
        <p:txBody>
          <a:bodyPr/>
          <a:lstStyle/>
          <a:p>
            <a:pPr eaLnBrk="1" hangingPunct="1"/>
            <a:r>
              <a:rPr lang="tr-TR" altLang="tr-TR" b="1" smtClean="0">
                <a:solidFill>
                  <a:srgbClr val="FFFF00"/>
                </a:solidFill>
              </a:rPr>
              <a:t>1. Kalsiyum </a:t>
            </a:r>
            <a:r>
              <a:rPr lang="tr-TR" altLang="tr-TR" smtClean="0">
                <a:solidFill>
                  <a:srgbClr val="FFFF00"/>
                </a:solidFill>
              </a:rPr>
              <a:t>ve </a:t>
            </a:r>
            <a:r>
              <a:rPr lang="tr-TR" altLang="tr-TR" b="1" smtClean="0">
                <a:solidFill>
                  <a:srgbClr val="FFFF00"/>
                </a:solidFill>
              </a:rPr>
              <a:t>Magnezyum</a:t>
            </a:r>
          </a:p>
        </p:txBody>
      </p:sp>
      <p:sp>
        <p:nvSpPr>
          <p:cNvPr id="93188" name="Rectangle 3"/>
          <p:cNvSpPr>
            <a:spLocks noGrp="1" noChangeArrowheads="1"/>
          </p:cNvSpPr>
          <p:nvPr>
            <p:ph type="body" idx="1"/>
          </p:nvPr>
        </p:nvSpPr>
        <p:spPr>
          <a:xfrm>
            <a:off x="457200" y="1219200"/>
            <a:ext cx="8001000" cy="4953000"/>
          </a:xfrm>
        </p:spPr>
        <p:txBody>
          <a:bodyPr/>
          <a:lstStyle/>
          <a:p>
            <a:pPr algn="just" eaLnBrk="1" hangingPunct="1">
              <a:lnSpc>
                <a:spcPct val="110000"/>
              </a:lnSpc>
              <a:buFontTx/>
              <a:buNone/>
            </a:pPr>
            <a:r>
              <a:rPr lang="tr-TR" altLang="tr-TR" sz="2800" dirty="0" smtClean="0">
                <a:latin typeface="Times New Roman" pitchFamily="18" charset="0"/>
              </a:rPr>
              <a:t>		</a:t>
            </a:r>
            <a:r>
              <a:rPr lang="tr-TR" altLang="tr-TR" sz="2800" dirty="0" smtClean="0">
                <a:solidFill>
                  <a:srgbClr val="FF0000"/>
                </a:solidFill>
                <a:latin typeface="Times New Roman" pitchFamily="18" charset="0"/>
              </a:rPr>
              <a:t>Sularda genellikle kalsiyum ve magnezyum iyonlarına bakarak, bazen de demir ve alüminyum iyonlarına bakarak sertlik tayini yapılır.</a:t>
            </a:r>
            <a:r>
              <a:rPr lang="tr-TR" altLang="tr-TR" sz="2800" dirty="0" smtClean="0">
                <a:latin typeface="Times New Roman" pitchFamily="18" charset="0"/>
              </a:rPr>
              <a:t> </a:t>
            </a:r>
          </a:p>
          <a:p>
            <a:pPr algn="just" eaLnBrk="1" hangingPunct="1">
              <a:lnSpc>
                <a:spcPct val="110000"/>
              </a:lnSpc>
              <a:buFontTx/>
              <a:buNone/>
            </a:pPr>
            <a:r>
              <a:rPr lang="tr-TR" altLang="tr-TR" sz="2800" dirty="0" smtClean="0">
                <a:latin typeface="Times New Roman" pitchFamily="18" charset="0"/>
              </a:rPr>
              <a:t>		</a:t>
            </a:r>
            <a:r>
              <a:rPr lang="tr-TR" altLang="tr-TR" sz="2800" b="1" dirty="0" smtClean="0">
                <a:solidFill>
                  <a:srgbClr val="00CC99"/>
                </a:solidFill>
                <a:latin typeface="Times New Roman" pitchFamily="18" charset="0"/>
              </a:rPr>
              <a:t>Bazı araştırıcılara göre; </a:t>
            </a:r>
            <a:r>
              <a:rPr lang="tr-TR" altLang="tr-TR" sz="2800" b="1" u="sng" dirty="0" smtClean="0">
                <a:solidFill>
                  <a:srgbClr val="00CC99"/>
                </a:solidFill>
                <a:latin typeface="Times New Roman" pitchFamily="18" charset="0"/>
              </a:rPr>
              <a:t>Kalsiyum 10 mg'dan azsa </a:t>
            </a:r>
            <a:r>
              <a:rPr lang="tr-TR" altLang="tr-TR" sz="2800" b="1" u="sng" dirty="0" smtClean="0">
                <a:solidFill>
                  <a:schemeClr val="accent1"/>
                </a:solidFill>
                <a:latin typeface="Times New Roman" pitchFamily="18" charset="0"/>
              </a:rPr>
              <a:t>yumuşak su</a:t>
            </a:r>
            <a:r>
              <a:rPr lang="tr-TR" altLang="tr-TR" sz="2800" b="1" dirty="0" smtClean="0">
                <a:solidFill>
                  <a:srgbClr val="00CC99"/>
                </a:solidFill>
                <a:latin typeface="Times New Roman" pitchFamily="18" charset="0"/>
              </a:rPr>
              <a:t>, </a:t>
            </a:r>
            <a:r>
              <a:rPr lang="tr-TR" altLang="tr-TR" sz="2800" b="1" u="sng" dirty="0" smtClean="0">
                <a:solidFill>
                  <a:srgbClr val="00CC99"/>
                </a:solidFill>
                <a:latin typeface="Times New Roman" pitchFamily="18" charset="0"/>
              </a:rPr>
              <a:t>20-25 mg ise </a:t>
            </a:r>
            <a:r>
              <a:rPr lang="tr-TR" altLang="tr-TR" sz="2800" b="1" u="sng" dirty="0" smtClean="0">
                <a:solidFill>
                  <a:schemeClr val="accent1"/>
                </a:solidFill>
                <a:latin typeface="Times New Roman" pitchFamily="18" charset="0"/>
              </a:rPr>
              <a:t>orta sert su</a:t>
            </a:r>
            <a:r>
              <a:rPr lang="tr-TR" altLang="tr-TR" sz="2800" b="1" u="sng" dirty="0" smtClean="0">
                <a:solidFill>
                  <a:srgbClr val="00CC99"/>
                </a:solidFill>
                <a:latin typeface="Times New Roman" pitchFamily="18" charset="0"/>
              </a:rPr>
              <a:t> ve 25 mg'dan fazlaysa </a:t>
            </a:r>
            <a:r>
              <a:rPr lang="tr-TR" altLang="tr-TR" sz="2800" b="1" u="sng" dirty="0" smtClean="0">
                <a:solidFill>
                  <a:schemeClr val="accent1"/>
                </a:solidFill>
                <a:latin typeface="Times New Roman" pitchFamily="18" charset="0"/>
              </a:rPr>
              <a:t>sert su</a:t>
            </a:r>
            <a:r>
              <a:rPr lang="tr-TR" altLang="tr-TR" sz="2800" b="1" dirty="0" smtClean="0">
                <a:solidFill>
                  <a:srgbClr val="00CC99"/>
                </a:solidFill>
                <a:latin typeface="Times New Roman" pitchFamily="18" charset="0"/>
              </a:rPr>
              <a:t> olarak tanımlanır. Sertlik değerleri çeşitli ülkelere göre farklı değerlendirilir. </a:t>
            </a:r>
            <a:endParaRPr lang="tr-TR" altLang="tr-TR" sz="2800" b="1" dirty="0" smtClean="0">
              <a:solidFill>
                <a:srgbClr val="00CC99"/>
              </a:solidFill>
              <a:latin typeface="Times New Roman" pitchFamily="18" charset="0"/>
            </a:endParaRPr>
          </a:p>
          <a:p>
            <a:pPr algn="just" eaLnBrk="1" hangingPunct="1">
              <a:lnSpc>
                <a:spcPct val="110000"/>
              </a:lnSpc>
              <a:buFontTx/>
              <a:buNone/>
            </a:pPr>
            <a:r>
              <a:rPr lang="tr-TR" altLang="tr-TR" sz="2800" b="1" dirty="0">
                <a:solidFill>
                  <a:srgbClr val="00CC99"/>
                </a:solidFill>
                <a:latin typeface="Times New Roman" pitchFamily="18" charset="0"/>
              </a:rPr>
              <a:t>	</a:t>
            </a:r>
            <a:r>
              <a:rPr lang="tr-TR" altLang="tr-TR" sz="2800" b="1" dirty="0" smtClean="0">
                <a:solidFill>
                  <a:srgbClr val="00CC99"/>
                </a:solidFill>
                <a:latin typeface="Times New Roman" pitchFamily="18" charset="0"/>
              </a:rPr>
              <a:t>	</a:t>
            </a:r>
            <a:r>
              <a:rPr lang="tr-TR" altLang="tr-TR" sz="2800" b="1" dirty="0" smtClean="0">
                <a:solidFill>
                  <a:schemeClr val="accent1"/>
                </a:solidFill>
                <a:latin typeface="Times New Roman" pitchFamily="18" charset="0"/>
              </a:rPr>
              <a:t>Ülkemizde </a:t>
            </a:r>
            <a:r>
              <a:rPr lang="tr-TR" altLang="tr-TR" sz="2800" b="1" dirty="0" smtClean="0">
                <a:solidFill>
                  <a:schemeClr val="accent1"/>
                </a:solidFill>
                <a:latin typeface="Times New Roman" pitchFamily="18" charset="0"/>
              </a:rPr>
              <a:t>daha çok </a:t>
            </a:r>
            <a:r>
              <a:rPr lang="tr-TR" altLang="tr-TR" sz="2800" b="1" dirty="0" err="1" smtClean="0">
                <a:solidFill>
                  <a:srgbClr val="FFFF00"/>
                </a:solidFill>
                <a:latin typeface="Times New Roman" pitchFamily="18" charset="0"/>
              </a:rPr>
              <a:t>fransız</a:t>
            </a:r>
            <a:r>
              <a:rPr lang="tr-TR" altLang="tr-TR" sz="2800" b="1" dirty="0" smtClean="0">
                <a:solidFill>
                  <a:srgbClr val="FFFF00"/>
                </a:solidFill>
                <a:latin typeface="Times New Roman" pitchFamily="18" charset="0"/>
              </a:rPr>
              <a:t> sertlik baremi </a:t>
            </a:r>
            <a:r>
              <a:rPr lang="tr-TR" altLang="tr-TR" sz="2800" b="1" dirty="0" smtClean="0">
                <a:solidFill>
                  <a:schemeClr val="accent1"/>
                </a:solidFill>
                <a:latin typeface="Times New Roman" pitchFamily="18" charset="0"/>
              </a:rPr>
              <a:t>kullanılır. </a:t>
            </a:r>
          </a:p>
        </p:txBody>
      </p:sp>
    </p:spTree>
    <p:extLst>
      <p:ext uri="{BB962C8B-B14F-4D97-AF65-F5344CB8AC3E}">
        <p14:creationId xmlns:p14="http://schemas.microsoft.com/office/powerpoint/2010/main" val="2280773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86FE6C12-6129-4E1D-8FB4-3E1BEF8012D0}" type="slidenum">
              <a:rPr lang="tr-TR">
                <a:solidFill>
                  <a:srgbClr val="808080"/>
                </a:solidFill>
              </a:rPr>
              <a:pPr>
                <a:defRPr/>
              </a:pPr>
              <a:t>21</a:t>
            </a:fld>
            <a:endParaRPr lang="tr-TR">
              <a:solidFill>
                <a:srgbClr val="808080"/>
              </a:solidFill>
            </a:endParaRPr>
          </a:p>
        </p:txBody>
      </p:sp>
      <p:sp>
        <p:nvSpPr>
          <p:cNvPr id="94211" name="Rectangle 2"/>
          <p:cNvSpPr>
            <a:spLocks noGrp="1" noChangeArrowheads="1"/>
          </p:cNvSpPr>
          <p:nvPr>
            <p:ph type="title"/>
          </p:nvPr>
        </p:nvSpPr>
        <p:spPr>
          <a:xfrm>
            <a:off x="381000" y="609600"/>
            <a:ext cx="8001000" cy="838200"/>
          </a:xfrm>
        </p:spPr>
        <p:txBody>
          <a:bodyPr/>
          <a:lstStyle/>
          <a:p>
            <a:pPr eaLnBrk="1" hangingPunct="1"/>
            <a:r>
              <a:rPr lang="tr-TR" altLang="tr-TR" b="1" smtClean="0">
                <a:solidFill>
                  <a:srgbClr val="FFFF00"/>
                </a:solidFill>
              </a:rPr>
              <a:t>1. Kalsiyum </a:t>
            </a:r>
            <a:r>
              <a:rPr lang="tr-TR" altLang="tr-TR" smtClean="0">
                <a:solidFill>
                  <a:srgbClr val="FFFF00"/>
                </a:solidFill>
              </a:rPr>
              <a:t>ve </a:t>
            </a:r>
            <a:r>
              <a:rPr lang="tr-TR" altLang="tr-TR" b="1" smtClean="0">
                <a:solidFill>
                  <a:srgbClr val="FFFF00"/>
                </a:solidFill>
              </a:rPr>
              <a:t>Magnezyum</a:t>
            </a:r>
          </a:p>
        </p:txBody>
      </p:sp>
      <p:sp>
        <p:nvSpPr>
          <p:cNvPr id="94212" name="Rectangle 3"/>
          <p:cNvSpPr>
            <a:spLocks noGrp="1" noChangeArrowheads="1"/>
          </p:cNvSpPr>
          <p:nvPr>
            <p:ph type="body" idx="1"/>
          </p:nvPr>
        </p:nvSpPr>
        <p:spPr>
          <a:xfrm>
            <a:off x="381000" y="1752600"/>
            <a:ext cx="8077200" cy="4648200"/>
          </a:xfrm>
        </p:spPr>
        <p:txBody>
          <a:bodyPr/>
          <a:lstStyle/>
          <a:p>
            <a:pPr algn="just" eaLnBrk="1" hangingPunct="1">
              <a:lnSpc>
                <a:spcPct val="130000"/>
              </a:lnSpc>
              <a:buFontTx/>
              <a:buNone/>
            </a:pPr>
            <a:r>
              <a:rPr lang="tr-TR" altLang="tr-TR" sz="2800" b="1" smtClean="0">
                <a:latin typeface="Times New Roman" pitchFamily="18" charset="0"/>
              </a:rPr>
              <a:t>		</a:t>
            </a:r>
            <a:r>
              <a:rPr lang="tr-TR" altLang="tr-TR" sz="2800" b="1" smtClean="0">
                <a:solidFill>
                  <a:schemeClr val="accent2"/>
                </a:solidFill>
                <a:latin typeface="Times New Roman" pitchFamily="18" charset="0"/>
              </a:rPr>
              <a:t>Su sertliği geçici ve kalıcı sertlik olmak üzere iki grupta toplanır.</a:t>
            </a:r>
            <a:r>
              <a:rPr lang="tr-TR" altLang="tr-TR" sz="2800" b="1" smtClean="0">
                <a:solidFill>
                  <a:srgbClr val="00FF00"/>
                </a:solidFill>
                <a:latin typeface="Times New Roman" pitchFamily="18" charset="0"/>
              </a:rPr>
              <a:t> </a:t>
            </a:r>
          </a:p>
          <a:p>
            <a:pPr algn="just" eaLnBrk="1" hangingPunct="1">
              <a:lnSpc>
                <a:spcPct val="130000"/>
              </a:lnSpc>
              <a:buFontTx/>
              <a:buNone/>
            </a:pPr>
            <a:r>
              <a:rPr lang="tr-TR" altLang="tr-TR" sz="2800" b="1" smtClean="0">
                <a:latin typeface="Times New Roman" pitchFamily="18" charset="0"/>
              </a:rPr>
              <a:t>		</a:t>
            </a:r>
            <a:r>
              <a:rPr lang="tr-TR" altLang="tr-TR" sz="2800" b="1" smtClean="0">
                <a:solidFill>
                  <a:srgbClr val="FF0000"/>
                </a:solidFill>
                <a:latin typeface="Times New Roman" pitchFamily="18" charset="0"/>
              </a:rPr>
              <a:t>Geçici sertlik</a:t>
            </a:r>
            <a:r>
              <a:rPr lang="tr-TR" altLang="tr-TR" sz="2800" b="1" smtClean="0">
                <a:latin typeface="Times New Roman" pitchFamily="18" charset="0"/>
              </a:rPr>
              <a:t> </a:t>
            </a:r>
            <a:r>
              <a:rPr lang="tr-TR" altLang="tr-TR" sz="2800" b="1" smtClean="0">
                <a:solidFill>
                  <a:srgbClr val="FFFF00"/>
                </a:solidFill>
                <a:latin typeface="Times New Roman" pitchFamily="18" charset="0"/>
              </a:rPr>
              <a:t>suyun karbonat ve bikarbonatını gösterir, suyun kaynatılması ile giderilebilir. </a:t>
            </a:r>
          </a:p>
          <a:p>
            <a:pPr algn="just" eaLnBrk="1" hangingPunct="1">
              <a:lnSpc>
                <a:spcPct val="130000"/>
              </a:lnSpc>
              <a:buFontTx/>
              <a:buNone/>
            </a:pPr>
            <a:r>
              <a:rPr lang="tr-TR" altLang="tr-TR" sz="2800" b="1" smtClean="0">
                <a:latin typeface="Times New Roman" pitchFamily="18" charset="0"/>
              </a:rPr>
              <a:t>		</a:t>
            </a:r>
            <a:r>
              <a:rPr lang="tr-TR" altLang="tr-TR" sz="2800" b="1" smtClean="0">
                <a:solidFill>
                  <a:srgbClr val="FFFF00"/>
                </a:solidFill>
                <a:latin typeface="Times New Roman" pitchFamily="18" charset="0"/>
              </a:rPr>
              <a:t>Kalıcı sertlik</a:t>
            </a:r>
            <a:r>
              <a:rPr lang="tr-TR" altLang="tr-TR" sz="2800" b="1" smtClean="0">
                <a:latin typeface="Times New Roman" pitchFamily="18" charset="0"/>
              </a:rPr>
              <a:t> ise </a:t>
            </a:r>
            <a:r>
              <a:rPr lang="tr-TR" altLang="tr-TR" sz="2800" b="1" smtClean="0">
                <a:solidFill>
                  <a:srgbClr val="FF0000"/>
                </a:solidFill>
                <a:latin typeface="Times New Roman" pitchFamily="18" charset="0"/>
              </a:rPr>
              <a:t>suyun içerdiği klorür ve sülfatlardan (MgS0</a:t>
            </a:r>
            <a:r>
              <a:rPr lang="tr-TR" altLang="tr-TR" sz="2800" b="1" baseline="-25000" smtClean="0">
                <a:solidFill>
                  <a:srgbClr val="FF0000"/>
                </a:solidFill>
                <a:latin typeface="Times New Roman" pitchFamily="18" charset="0"/>
              </a:rPr>
              <a:t>4</a:t>
            </a:r>
            <a:r>
              <a:rPr lang="tr-TR" altLang="tr-TR" sz="2800" b="1" smtClean="0">
                <a:solidFill>
                  <a:srgbClr val="FF0000"/>
                </a:solidFill>
                <a:latin typeface="Times New Roman" pitchFamily="18" charset="0"/>
              </a:rPr>
              <a:t>) kaynaklanır. </a:t>
            </a:r>
          </a:p>
        </p:txBody>
      </p:sp>
    </p:spTree>
    <p:extLst>
      <p:ext uri="{BB962C8B-B14F-4D97-AF65-F5344CB8AC3E}">
        <p14:creationId xmlns:p14="http://schemas.microsoft.com/office/powerpoint/2010/main" val="1221855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88FDC48A-B244-4EBD-85B6-70AEFC60242A}" type="slidenum">
              <a:rPr lang="tr-TR">
                <a:solidFill>
                  <a:srgbClr val="808080"/>
                </a:solidFill>
              </a:rPr>
              <a:pPr>
                <a:defRPr/>
              </a:pPr>
              <a:t>22</a:t>
            </a:fld>
            <a:endParaRPr lang="tr-TR">
              <a:solidFill>
                <a:srgbClr val="808080"/>
              </a:solidFill>
            </a:endParaRPr>
          </a:p>
        </p:txBody>
      </p:sp>
      <p:sp>
        <p:nvSpPr>
          <p:cNvPr id="95235" name="Rectangle 2"/>
          <p:cNvSpPr>
            <a:spLocks noGrp="1" noChangeArrowheads="1"/>
          </p:cNvSpPr>
          <p:nvPr>
            <p:ph type="title"/>
          </p:nvPr>
        </p:nvSpPr>
        <p:spPr/>
        <p:txBody>
          <a:bodyPr/>
          <a:lstStyle/>
          <a:p>
            <a:pPr eaLnBrk="1" hangingPunct="1"/>
            <a:r>
              <a:rPr lang="tr-TR" altLang="tr-TR" b="1" smtClean="0">
                <a:solidFill>
                  <a:srgbClr val="FFFF00"/>
                </a:solidFill>
              </a:rPr>
              <a:t>1. Kalsiyum </a:t>
            </a:r>
            <a:r>
              <a:rPr lang="tr-TR" altLang="tr-TR" smtClean="0">
                <a:solidFill>
                  <a:srgbClr val="FFFF00"/>
                </a:solidFill>
              </a:rPr>
              <a:t>ve </a:t>
            </a:r>
            <a:r>
              <a:rPr lang="tr-TR" altLang="tr-TR" b="1" smtClean="0">
                <a:solidFill>
                  <a:srgbClr val="FFFF00"/>
                </a:solidFill>
              </a:rPr>
              <a:t>Magnezyum</a:t>
            </a:r>
          </a:p>
        </p:txBody>
      </p:sp>
      <p:sp>
        <p:nvSpPr>
          <p:cNvPr id="95236" name="Rectangle 3"/>
          <p:cNvSpPr>
            <a:spLocks noGrp="1" noChangeArrowheads="1"/>
          </p:cNvSpPr>
          <p:nvPr>
            <p:ph type="body" idx="1"/>
          </p:nvPr>
        </p:nvSpPr>
        <p:spPr>
          <a:xfrm>
            <a:off x="228600" y="1447800"/>
            <a:ext cx="8229600" cy="5029200"/>
          </a:xfrm>
        </p:spPr>
        <p:txBody>
          <a:bodyPr/>
          <a:lstStyle/>
          <a:p>
            <a:pPr algn="just" eaLnBrk="1" hangingPunct="1">
              <a:lnSpc>
                <a:spcPct val="140000"/>
              </a:lnSpc>
              <a:buFontTx/>
              <a:buNone/>
            </a:pPr>
            <a:r>
              <a:rPr lang="tr-TR" altLang="tr-TR" sz="2800" smtClean="0"/>
              <a:t>		</a:t>
            </a:r>
            <a:r>
              <a:rPr lang="tr-TR" altLang="tr-TR" sz="2800" b="1" smtClean="0">
                <a:solidFill>
                  <a:srgbClr val="FF0000"/>
                </a:solidFill>
                <a:latin typeface="Times New Roman" pitchFamily="18" charset="0"/>
              </a:rPr>
              <a:t>Tabakalaşan göllerde kalsiyumun dağılması az çok karakteristik bir durum gösterir. Yaz durgunluğu sırasında kalsiyumda çok az bir tabakalaşma izlenir.</a:t>
            </a:r>
            <a:r>
              <a:rPr lang="tr-TR" altLang="tr-TR" sz="2800" b="1" smtClean="0">
                <a:solidFill>
                  <a:schemeClr val="accent1"/>
                </a:solidFill>
                <a:latin typeface="Times New Roman" pitchFamily="18" charset="0"/>
              </a:rPr>
              <a:t> </a:t>
            </a:r>
          </a:p>
          <a:p>
            <a:pPr algn="just" eaLnBrk="1" hangingPunct="1">
              <a:lnSpc>
                <a:spcPct val="140000"/>
              </a:lnSpc>
              <a:buFontTx/>
              <a:buNone/>
            </a:pPr>
            <a:r>
              <a:rPr lang="tr-TR" altLang="tr-TR" sz="2800" b="1" smtClean="0">
                <a:solidFill>
                  <a:schemeClr val="accent1"/>
                </a:solidFill>
                <a:latin typeface="Times New Roman" pitchFamily="18" charset="0"/>
              </a:rPr>
              <a:t>		Orta sertlikteki ve orta derecede kalsiyum içeren göller tabakalaşma sırasında hipolimniyonda biraz daha fazla kalsiyum kapsar (21.2-22.4 mg/lt).</a:t>
            </a:r>
          </a:p>
        </p:txBody>
      </p:sp>
    </p:spTree>
    <p:extLst>
      <p:ext uri="{BB962C8B-B14F-4D97-AF65-F5344CB8AC3E}">
        <p14:creationId xmlns:p14="http://schemas.microsoft.com/office/powerpoint/2010/main" val="1547457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CB6212D8-2B28-401B-AF2F-3D86D915282C}" type="slidenum">
              <a:rPr lang="tr-TR">
                <a:solidFill>
                  <a:srgbClr val="808080"/>
                </a:solidFill>
              </a:rPr>
              <a:pPr>
                <a:defRPr/>
              </a:pPr>
              <a:t>23</a:t>
            </a:fld>
            <a:endParaRPr lang="tr-TR">
              <a:solidFill>
                <a:srgbClr val="808080"/>
              </a:solidFill>
            </a:endParaRPr>
          </a:p>
        </p:txBody>
      </p:sp>
      <p:sp>
        <p:nvSpPr>
          <p:cNvPr id="96259" name="Rectangle 2"/>
          <p:cNvSpPr>
            <a:spLocks noGrp="1" noChangeArrowheads="1"/>
          </p:cNvSpPr>
          <p:nvPr>
            <p:ph type="title"/>
          </p:nvPr>
        </p:nvSpPr>
        <p:spPr/>
        <p:txBody>
          <a:bodyPr/>
          <a:lstStyle/>
          <a:p>
            <a:pPr eaLnBrk="1" hangingPunct="1"/>
            <a:r>
              <a:rPr lang="tr-TR" altLang="tr-TR" b="1" smtClean="0">
                <a:solidFill>
                  <a:srgbClr val="FFFF00"/>
                </a:solidFill>
              </a:rPr>
              <a:t>1. Kalsiyum </a:t>
            </a:r>
            <a:r>
              <a:rPr lang="tr-TR" altLang="tr-TR" smtClean="0">
                <a:solidFill>
                  <a:srgbClr val="FFFF00"/>
                </a:solidFill>
              </a:rPr>
              <a:t>ve </a:t>
            </a:r>
            <a:r>
              <a:rPr lang="tr-TR" altLang="tr-TR" b="1" smtClean="0">
                <a:solidFill>
                  <a:srgbClr val="FFFF00"/>
                </a:solidFill>
              </a:rPr>
              <a:t>Magnezyum</a:t>
            </a:r>
          </a:p>
        </p:txBody>
      </p:sp>
      <p:sp>
        <p:nvSpPr>
          <p:cNvPr id="96260" name="Rectangle 3"/>
          <p:cNvSpPr>
            <a:spLocks noGrp="1" noChangeArrowheads="1"/>
          </p:cNvSpPr>
          <p:nvPr>
            <p:ph type="body" idx="1"/>
          </p:nvPr>
        </p:nvSpPr>
        <p:spPr>
          <a:xfrm>
            <a:off x="381000" y="1600200"/>
            <a:ext cx="8077200" cy="4872038"/>
          </a:xfrm>
        </p:spPr>
        <p:txBody>
          <a:bodyPr/>
          <a:lstStyle/>
          <a:p>
            <a:pPr algn="just" eaLnBrk="1" hangingPunct="1">
              <a:lnSpc>
                <a:spcPct val="120000"/>
              </a:lnSpc>
              <a:buFontTx/>
              <a:buNone/>
            </a:pPr>
            <a:r>
              <a:rPr lang="tr-TR" altLang="tr-TR" sz="2800" dirty="0" smtClean="0">
                <a:solidFill>
                  <a:schemeClr val="hlink"/>
                </a:solidFill>
                <a:latin typeface="Times New Roman" pitchFamily="18" charset="0"/>
              </a:rPr>
              <a:t>		</a:t>
            </a:r>
            <a:r>
              <a:rPr lang="tr-TR" altLang="tr-TR" sz="2800" dirty="0" smtClean="0">
                <a:solidFill>
                  <a:srgbClr val="FFFF00"/>
                </a:solidFill>
                <a:latin typeface="Times New Roman" pitchFamily="18" charset="0"/>
              </a:rPr>
              <a:t>Sert sulu göllerin </a:t>
            </a:r>
            <a:r>
              <a:rPr lang="tr-TR" altLang="tr-TR" sz="2800" dirty="0" err="1" smtClean="0">
                <a:solidFill>
                  <a:schemeClr val="hlink"/>
                </a:solidFill>
                <a:latin typeface="Times New Roman" pitchFamily="18" charset="0"/>
              </a:rPr>
              <a:t>hipolimniyonunda</a:t>
            </a:r>
            <a:r>
              <a:rPr lang="tr-TR" altLang="tr-TR" sz="2800" dirty="0" smtClean="0">
                <a:solidFill>
                  <a:schemeClr val="hlink"/>
                </a:solidFill>
                <a:latin typeface="Times New Roman" pitchFamily="18" charset="0"/>
              </a:rPr>
              <a:t> daha fazla kalsiyum bulunur. Bu göllerde kalsiyum eğrisi </a:t>
            </a:r>
            <a:r>
              <a:rPr lang="tr-TR" altLang="tr-TR" sz="2800" dirty="0" smtClean="0">
                <a:solidFill>
                  <a:srgbClr val="FFFF00"/>
                </a:solidFill>
                <a:latin typeface="Times New Roman" pitchFamily="18" charset="0"/>
              </a:rPr>
              <a:t>yüzeyden </a:t>
            </a:r>
            <a:r>
              <a:rPr lang="tr-TR" altLang="tr-TR" sz="2800" dirty="0" err="1" smtClean="0">
                <a:solidFill>
                  <a:srgbClr val="FFFF00"/>
                </a:solidFill>
                <a:latin typeface="Times New Roman" pitchFamily="18" charset="0"/>
              </a:rPr>
              <a:t>hipolimniyona</a:t>
            </a:r>
            <a:r>
              <a:rPr lang="tr-TR" altLang="tr-TR" sz="2800" dirty="0" smtClean="0">
                <a:solidFill>
                  <a:srgbClr val="FFFF00"/>
                </a:solidFill>
                <a:latin typeface="Times New Roman" pitchFamily="18" charset="0"/>
              </a:rPr>
              <a:t> doğru sabit bir artış </a:t>
            </a:r>
            <a:r>
              <a:rPr lang="tr-TR" altLang="tr-TR" sz="2800" dirty="0" smtClean="0">
                <a:solidFill>
                  <a:schemeClr val="hlink"/>
                </a:solidFill>
                <a:latin typeface="Times New Roman" pitchFamily="18" charset="0"/>
              </a:rPr>
              <a:t>gösterir. </a:t>
            </a:r>
            <a:endParaRPr lang="tr-TR" altLang="tr-TR" sz="2800" dirty="0" smtClean="0">
              <a:solidFill>
                <a:schemeClr val="hlink"/>
              </a:solidFill>
              <a:latin typeface="Times New Roman" pitchFamily="18" charset="0"/>
            </a:endParaRPr>
          </a:p>
          <a:p>
            <a:pPr algn="just" eaLnBrk="1" hangingPunct="1">
              <a:lnSpc>
                <a:spcPct val="120000"/>
              </a:lnSpc>
              <a:buFontTx/>
              <a:buNone/>
            </a:pPr>
            <a:r>
              <a:rPr lang="tr-TR" altLang="tr-TR" sz="2800" dirty="0">
                <a:solidFill>
                  <a:schemeClr val="hlink"/>
                </a:solidFill>
                <a:latin typeface="Times New Roman" pitchFamily="18" charset="0"/>
              </a:rPr>
              <a:t>	</a:t>
            </a:r>
            <a:r>
              <a:rPr lang="tr-TR" altLang="tr-TR" sz="2800" dirty="0" smtClean="0">
                <a:solidFill>
                  <a:schemeClr val="hlink"/>
                </a:solidFill>
                <a:latin typeface="Times New Roman" pitchFamily="18" charset="0"/>
              </a:rPr>
              <a:t>	</a:t>
            </a:r>
            <a:r>
              <a:rPr lang="tr-TR" altLang="tr-TR" sz="2800" dirty="0" err="1" smtClean="0">
                <a:solidFill>
                  <a:schemeClr val="hlink"/>
                </a:solidFill>
                <a:latin typeface="Times New Roman" pitchFamily="18" charset="0"/>
              </a:rPr>
              <a:t>Hipolimniyonda</a:t>
            </a:r>
            <a:r>
              <a:rPr lang="tr-TR" altLang="tr-TR" sz="2800" dirty="0" smtClean="0">
                <a:solidFill>
                  <a:schemeClr val="hlink"/>
                </a:solidFill>
                <a:latin typeface="Times New Roman" pitchFamily="18" charset="0"/>
              </a:rPr>
              <a:t> </a:t>
            </a:r>
            <a:r>
              <a:rPr lang="tr-TR" altLang="tr-TR" sz="2800" dirty="0" smtClean="0">
                <a:solidFill>
                  <a:schemeClr val="hlink"/>
                </a:solidFill>
                <a:latin typeface="Times New Roman" pitchFamily="18" charset="0"/>
              </a:rPr>
              <a:t>yüzeydekinin iki katı fazla kalsiyum bulunabilir. </a:t>
            </a:r>
            <a:endParaRPr lang="tr-TR" altLang="tr-TR" sz="2800" dirty="0" smtClean="0">
              <a:solidFill>
                <a:schemeClr val="hlink"/>
              </a:solidFill>
              <a:latin typeface="Times New Roman" pitchFamily="18" charset="0"/>
            </a:endParaRPr>
          </a:p>
          <a:p>
            <a:pPr algn="just" eaLnBrk="1" hangingPunct="1">
              <a:lnSpc>
                <a:spcPct val="120000"/>
              </a:lnSpc>
              <a:buFontTx/>
              <a:buNone/>
            </a:pPr>
            <a:r>
              <a:rPr lang="tr-TR" altLang="tr-TR" sz="2800" dirty="0">
                <a:solidFill>
                  <a:schemeClr val="hlink"/>
                </a:solidFill>
                <a:latin typeface="Times New Roman" pitchFamily="18" charset="0"/>
              </a:rPr>
              <a:t>	</a:t>
            </a:r>
            <a:r>
              <a:rPr lang="tr-TR" altLang="tr-TR" sz="2800" dirty="0" smtClean="0">
                <a:solidFill>
                  <a:schemeClr val="hlink"/>
                </a:solidFill>
                <a:latin typeface="Times New Roman" pitchFamily="18" charset="0"/>
              </a:rPr>
              <a:t>	</a:t>
            </a:r>
            <a:r>
              <a:rPr lang="tr-TR" altLang="tr-TR" sz="2800" dirty="0" smtClean="0">
                <a:solidFill>
                  <a:schemeClr val="hlink"/>
                </a:solidFill>
                <a:latin typeface="Times New Roman" pitchFamily="18" charset="0"/>
              </a:rPr>
              <a:t>Diğer </a:t>
            </a:r>
            <a:r>
              <a:rPr lang="tr-TR" altLang="tr-TR" sz="2800" dirty="0" smtClean="0">
                <a:solidFill>
                  <a:schemeClr val="hlink"/>
                </a:solidFill>
                <a:latin typeface="Times New Roman" pitchFamily="18" charset="0"/>
              </a:rPr>
              <a:t>maddeler gibi kalsiyum da ilkbahar ve sonbahar karışımı sırasında göl içinde yeniden dağılır.</a:t>
            </a:r>
          </a:p>
        </p:txBody>
      </p:sp>
    </p:spTree>
    <p:extLst>
      <p:ext uri="{BB962C8B-B14F-4D97-AF65-F5344CB8AC3E}">
        <p14:creationId xmlns:p14="http://schemas.microsoft.com/office/powerpoint/2010/main" val="1175795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7F7C97EE-D82D-4155-BA0C-58033A87A76F}" type="slidenum">
              <a:rPr lang="tr-TR">
                <a:solidFill>
                  <a:srgbClr val="808080"/>
                </a:solidFill>
              </a:rPr>
              <a:pPr>
                <a:defRPr/>
              </a:pPr>
              <a:t>24</a:t>
            </a:fld>
            <a:endParaRPr lang="tr-TR">
              <a:solidFill>
                <a:srgbClr val="808080"/>
              </a:solidFill>
            </a:endParaRPr>
          </a:p>
        </p:txBody>
      </p:sp>
      <p:sp>
        <p:nvSpPr>
          <p:cNvPr id="97283" name="Rectangle 2"/>
          <p:cNvSpPr>
            <a:spLocks noGrp="1" noChangeArrowheads="1"/>
          </p:cNvSpPr>
          <p:nvPr>
            <p:ph type="title"/>
          </p:nvPr>
        </p:nvSpPr>
        <p:spPr/>
        <p:txBody>
          <a:bodyPr/>
          <a:lstStyle/>
          <a:p>
            <a:pPr eaLnBrk="1" hangingPunct="1"/>
            <a:r>
              <a:rPr lang="tr-TR" altLang="tr-TR" b="1" smtClean="0">
                <a:solidFill>
                  <a:srgbClr val="FFFF00"/>
                </a:solidFill>
              </a:rPr>
              <a:t>1. Kalsiyum </a:t>
            </a:r>
            <a:r>
              <a:rPr lang="tr-TR" altLang="tr-TR" smtClean="0">
                <a:solidFill>
                  <a:srgbClr val="FFFF00"/>
                </a:solidFill>
              </a:rPr>
              <a:t>ve </a:t>
            </a:r>
            <a:r>
              <a:rPr lang="tr-TR" altLang="tr-TR" b="1" smtClean="0">
                <a:solidFill>
                  <a:srgbClr val="FFFF00"/>
                </a:solidFill>
              </a:rPr>
              <a:t>Magnezyum</a:t>
            </a:r>
          </a:p>
        </p:txBody>
      </p:sp>
      <p:sp>
        <p:nvSpPr>
          <p:cNvPr id="97284" name="Rectangle 3"/>
          <p:cNvSpPr>
            <a:spLocks noGrp="1" noChangeArrowheads="1"/>
          </p:cNvSpPr>
          <p:nvPr>
            <p:ph type="body" idx="1"/>
          </p:nvPr>
        </p:nvSpPr>
        <p:spPr>
          <a:xfrm>
            <a:off x="457200" y="1524000"/>
            <a:ext cx="8001000" cy="4641304"/>
          </a:xfrm>
        </p:spPr>
        <p:txBody>
          <a:bodyPr/>
          <a:lstStyle/>
          <a:p>
            <a:pPr algn="just" eaLnBrk="1" hangingPunct="1">
              <a:lnSpc>
                <a:spcPct val="130000"/>
              </a:lnSpc>
              <a:buFontTx/>
              <a:buNone/>
            </a:pPr>
            <a:r>
              <a:rPr lang="tr-TR" altLang="tr-TR" sz="2800" b="1" dirty="0" smtClean="0">
                <a:solidFill>
                  <a:schemeClr val="accent1"/>
                </a:solidFill>
                <a:latin typeface="Times New Roman" pitchFamily="18" charset="0"/>
              </a:rPr>
              <a:t>		Yumuşak sulu göllerin birim alanında sert sulu göllere göre daha az canlı bulunur. </a:t>
            </a:r>
            <a:endParaRPr lang="tr-TR" altLang="tr-TR" sz="2800" b="1" dirty="0" smtClean="0">
              <a:solidFill>
                <a:schemeClr val="accent1"/>
              </a:solidFill>
              <a:latin typeface="Times New Roman" pitchFamily="18" charset="0"/>
            </a:endParaRPr>
          </a:p>
          <a:p>
            <a:pPr algn="just" eaLnBrk="1" hangingPunct="1">
              <a:lnSpc>
                <a:spcPct val="130000"/>
              </a:lnSpc>
              <a:buFontTx/>
              <a:buNone/>
            </a:pPr>
            <a:r>
              <a:rPr lang="tr-TR" altLang="tr-TR" sz="2800" b="1" dirty="0">
                <a:solidFill>
                  <a:schemeClr val="accent1"/>
                </a:solidFill>
                <a:latin typeface="Times New Roman" pitchFamily="18" charset="0"/>
              </a:rPr>
              <a:t>	</a:t>
            </a:r>
            <a:r>
              <a:rPr lang="tr-TR" altLang="tr-TR" sz="2800" b="1" dirty="0" smtClean="0">
                <a:solidFill>
                  <a:schemeClr val="accent1"/>
                </a:solidFill>
                <a:latin typeface="Times New Roman" pitchFamily="18" charset="0"/>
              </a:rPr>
              <a:t>	</a:t>
            </a:r>
            <a:r>
              <a:rPr lang="tr-TR" altLang="tr-TR" sz="2800" b="1" dirty="0" smtClean="0">
                <a:solidFill>
                  <a:srgbClr val="00FF00"/>
                </a:solidFill>
                <a:latin typeface="Times New Roman" pitchFamily="18" charset="0"/>
              </a:rPr>
              <a:t>Orta </a:t>
            </a:r>
            <a:r>
              <a:rPr lang="tr-TR" altLang="tr-TR" sz="2800" b="1" dirty="0" smtClean="0">
                <a:solidFill>
                  <a:srgbClr val="00FF00"/>
                </a:solidFill>
                <a:latin typeface="Times New Roman" pitchFamily="18" charset="0"/>
              </a:rPr>
              <a:t>kalsiyum içeren göllerde total bitki </a:t>
            </a:r>
            <a:r>
              <a:rPr lang="tr-TR" altLang="tr-TR" sz="2800" b="1" dirty="0" err="1" smtClean="0">
                <a:solidFill>
                  <a:srgbClr val="00FF00"/>
                </a:solidFill>
                <a:latin typeface="Times New Roman" pitchFamily="18" charset="0"/>
              </a:rPr>
              <a:t>biyomasının</a:t>
            </a:r>
            <a:r>
              <a:rPr lang="tr-TR" altLang="tr-TR" sz="2800" b="1" dirty="0" smtClean="0">
                <a:solidFill>
                  <a:srgbClr val="00FF00"/>
                </a:solidFill>
                <a:latin typeface="Times New Roman" pitchFamily="18" charset="0"/>
              </a:rPr>
              <a:t> fakir göllere göre 3-5 kat daha fazla olduğu saptanmıştır.</a:t>
            </a:r>
            <a:r>
              <a:rPr lang="tr-TR" altLang="tr-TR" sz="2800" b="1" dirty="0" smtClean="0">
                <a:solidFill>
                  <a:schemeClr val="accent1"/>
                </a:solidFill>
                <a:latin typeface="Times New Roman" pitchFamily="18" charset="0"/>
              </a:rPr>
              <a:t> </a:t>
            </a:r>
            <a:endParaRPr lang="tr-TR" altLang="tr-TR" sz="2800" b="1" dirty="0" smtClean="0">
              <a:solidFill>
                <a:schemeClr val="accent1"/>
              </a:solidFill>
              <a:latin typeface="Times New Roman" pitchFamily="18" charset="0"/>
            </a:endParaRPr>
          </a:p>
          <a:p>
            <a:pPr algn="just" eaLnBrk="1" hangingPunct="1">
              <a:lnSpc>
                <a:spcPct val="130000"/>
              </a:lnSpc>
              <a:buFontTx/>
              <a:buNone/>
            </a:pPr>
            <a:r>
              <a:rPr lang="tr-TR" altLang="tr-TR" sz="2800" b="1" dirty="0">
                <a:solidFill>
                  <a:schemeClr val="accent1"/>
                </a:solidFill>
                <a:latin typeface="Times New Roman" pitchFamily="18" charset="0"/>
              </a:rPr>
              <a:t>	</a:t>
            </a:r>
            <a:r>
              <a:rPr lang="tr-TR" altLang="tr-TR" sz="2800" b="1" dirty="0" smtClean="0">
                <a:solidFill>
                  <a:schemeClr val="accent1"/>
                </a:solidFill>
                <a:latin typeface="Times New Roman" pitchFamily="18" charset="0"/>
              </a:rPr>
              <a:t>	</a:t>
            </a:r>
            <a:r>
              <a:rPr lang="tr-TR" altLang="tr-TR" sz="2800" b="1" dirty="0" smtClean="0">
                <a:solidFill>
                  <a:schemeClr val="accent1"/>
                </a:solidFill>
                <a:latin typeface="Times New Roman" pitchFamily="18" charset="0"/>
              </a:rPr>
              <a:t>Balık </a:t>
            </a:r>
            <a:r>
              <a:rPr lang="tr-TR" altLang="tr-TR" sz="2800" b="1" dirty="0" smtClean="0">
                <a:solidFill>
                  <a:schemeClr val="accent1"/>
                </a:solidFill>
                <a:latin typeface="Times New Roman" pitchFamily="18" charset="0"/>
              </a:rPr>
              <a:t>hariç diğer hayvanların miktarı ise fakir göllerdekinden üç kat daha fazla bulunmuştur. </a:t>
            </a:r>
          </a:p>
        </p:txBody>
      </p:sp>
    </p:spTree>
    <p:extLst>
      <p:ext uri="{BB962C8B-B14F-4D97-AF65-F5344CB8AC3E}">
        <p14:creationId xmlns:p14="http://schemas.microsoft.com/office/powerpoint/2010/main" val="1648833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CF703A64-0F12-4770-AB71-2E221B2DFD15}" type="slidenum">
              <a:rPr lang="tr-TR">
                <a:solidFill>
                  <a:srgbClr val="808080"/>
                </a:solidFill>
              </a:rPr>
              <a:pPr>
                <a:defRPr/>
              </a:pPr>
              <a:t>25</a:t>
            </a:fld>
            <a:endParaRPr lang="tr-TR">
              <a:solidFill>
                <a:srgbClr val="808080"/>
              </a:solidFill>
            </a:endParaRPr>
          </a:p>
        </p:txBody>
      </p:sp>
      <p:sp>
        <p:nvSpPr>
          <p:cNvPr id="98307" name="Rectangle 2"/>
          <p:cNvSpPr>
            <a:spLocks noGrp="1" noChangeArrowheads="1"/>
          </p:cNvSpPr>
          <p:nvPr>
            <p:ph type="title"/>
          </p:nvPr>
        </p:nvSpPr>
        <p:spPr/>
        <p:txBody>
          <a:bodyPr/>
          <a:lstStyle/>
          <a:p>
            <a:pPr eaLnBrk="1" hangingPunct="1"/>
            <a:r>
              <a:rPr lang="tr-TR" altLang="tr-TR" b="1" smtClean="0">
                <a:solidFill>
                  <a:srgbClr val="FFFF00"/>
                </a:solidFill>
              </a:rPr>
              <a:t>1. Kalsiyum </a:t>
            </a:r>
            <a:r>
              <a:rPr lang="tr-TR" altLang="tr-TR" smtClean="0">
                <a:solidFill>
                  <a:srgbClr val="FFFF00"/>
                </a:solidFill>
              </a:rPr>
              <a:t>ve </a:t>
            </a:r>
            <a:r>
              <a:rPr lang="tr-TR" altLang="tr-TR" b="1" smtClean="0">
                <a:solidFill>
                  <a:srgbClr val="FFFF00"/>
                </a:solidFill>
              </a:rPr>
              <a:t>Magnezyum</a:t>
            </a:r>
          </a:p>
        </p:txBody>
      </p:sp>
      <p:sp>
        <p:nvSpPr>
          <p:cNvPr id="98308" name="Rectangle 3"/>
          <p:cNvSpPr>
            <a:spLocks noGrp="1" noChangeArrowheads="1"/>
          </p:cNvSpPr>
          <p:nvPr>
            <p:ph type="body" idx="1"/>
          </p:nvPr>
        </p:nvSpPr>
        <p:spPr>
          <a:xfrm>
            <a:off x="533400" y="1981200"/>
            <a:ext cx="8229600" cy="4491038"/>
          </a:xfrm>
        </p:spPr>
        <p:txBody>
          <a:bodyPr/>
          <a:lstStyle/>
          <a:p>
            <a:pPr algn="just" eaLnBrk="1" hangingPunct="1">
              <a:lnSpc>
                <a:spcPct val="120000"/>
              </a:lnSpc>
              <a:buFontTx/>
              <a:buNone/>
            </a:pPr>
            <a:r>
              <a:rPr lang="tr-TR" altLang="tr-TR" sz="2800" b="1" dirty="0" smtClean="0">
                <a:solidFill>
                  <a:schemeClr val="accent1"/>
                </a:solidFill>
                <a:latin typeface="Times New Roman" pitchFamily="18" charset="0"/>
              </a:rPr>
              <a:t>		</a:t>
            </a:r>
            <a:r>
              <a:rPr lang="tr-TR" altLang="tr-TR" sz="2800" b="1" u="sng" dirty="0" smtClean="0">
                <a:solidFill>
                  <a:srgbClr val="FFFF00"/>
                </a:solidFill>
                <a:latin typeface="Times New Roman" pitchFamily="18" charset="0"/>
              </a:rPr>
              <a:t>Zengin göllerde total organizma miktarı en fazla olmakla beraber orta göller bitki ve hayvan türü bakımından daha zengindir</a:t>
            </a:r>
            <a:r>
              <a:rPr lang="tr-TR" altLang="tr-TR" sz="2800" b="1" u="sng" dirty="0" smtClean="0">
                <a:solidFill>
                  <a:schemeClr val="accent1"/>
                </a:solidFill>
                <a:latin typeface="Times New Roman" pitchFamily="18" charset="0"/>
              </a:rPr>
              <a:t>.</a:t>
            </a:r>
            <a:r>
              <a:rPr lang="tr-TR" altLang="tr-TR" sz="2800" b="1" dirty="0" smtClean="0">
                <a:solidFill>
                  <a:schemeClr val="accent1"/>
                </a:solidFill>
                <a:latin typeface="Times New Roman" pitchFamily="18" charset="0"/>
              </a:rPr>
              <a:t> </a:t>
            </a:r>
            <a:endParaRPr lang="tr-TR" altLang="tr-TR" sz="2800" b="1" dirty="0" smtClean="0">
              <a:solidFill>
                <a:schemeClr val="accent1"/>
              </a:solidFill>
              <a:latin typeface="Times New Roman" pitchFamily="18" charset="0"/>
            </a:endParaRPr>
          </a:p>
          <a:p>
            <a:pPr algn="just" eaLnBrk="1" hangingPunct="1">
              <a:lnSpc>
                <a:spcPct val="120000"/>
              </a:lnSpc>
              <a:buFontTx/>
              <a:buNone/>
            </a:pPr>
            <a:r>
              <a:rPr lang="tr-TR" altLang="tr-TR" sz="2800" b="1" dirty="0">
                <a:solidFill>
                  <a:schemeClr val="accent1"/>
                </a:solidFill>
                <a:latin typeface="Times New Roman" pitchFamily="18" charset="0"/>
              </a:rPr>
              <a:t>	</a:t>
            </a:r>
            <a:r>
              <a:rPr lang="tr-TR" altLang="tr-TR" sz="2800" b="1" dirty="0" smtClean="0">
                <a:solidFill>
                  <a:schemeClr val="accent1"/>
                </a:solidFill>
                <a:latin typeface="Times New Roman" pitchFamily="18" charset="0"/>
              </a:rPr>
              <a:t>	</a:t>
            </a:r>
          </a:p>
          <a:p>
            <a:pPr algn="just" eaLnBrk="1" hangingPunct="1">
              <a:lnSpc>
                <a:spcPct val="120000"/>
              </a:lnSpc>
              <a:buFontTx/>
              <a:buNone/>
            </a:pPr>
            <a:r>
              <a:rPr lang="tr-TR" altLang="tr-TR" sz="2800" b="1" dirty="0">
                <a:solidFill>
                  <a:schemeClr val="accent1"/>
                </a:solidFill>
                <a:latin typeface="Times New Roman" pitchFamily="18" charset="0"/>
              </a:rPr>
              <a:t>	</a:t>
            </a:r>
            <a:r>
              <a:rPr lang="tr-TR" altLang="tr-TR" sz="2800" b="1" dirty="0" smtClean="0">
                <a:solidFill>
                  <a:schemeClr val="accent1"/>
                </a:solidFill>
                <a:latin typeface="Times New Roman" pitchFamily="18" charset="0"/>
              </a:rPr>
              <a:t>	Fakir </a:t>
            </a:r>
            <a:r>
              <a:rPr lang="tr-TR" altLang="tr-TR" sz="2800" b="1" dirty="0" smtClean="0">
                <a:solidFill>
                  <a:schemeClr val="accent1"/>
                </a:solidFill>
                <a:latin typeface="Times New Roman" pitchFamily="18" charset="0"/>
              </a:rPr>
              <a:t>göller organizma miktarı bakımından verimsiz oldukları gibi tür bakımından da fakirdirler.</a:t>
            </a:r>
          </a:p>
        </p:txBody>
      </p:sp>
    </p:spTree>
    <p:extLst>
      <p:ext uri="{BB962C8B-B14F-4D97-AF65-F5344CB8AC3E}">
        <p14:creationId xmlns:p14="http://schemas.microsoft.com/office/powerpoint/2010/main" val="2788815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26CABE07-1523-4953-845A-308E946BD57C}" type="slidenum">
              <a:rPr lang="tr-TR">
                <a:solidFill>
                  <a:srgbClr val="808080"/>
                </a:solidFill>
              </a:rPr>
              <a:pPr>
                <a:defRPr/>
              </a:pPr>
              <a:t>26</a:t>
            </a:fld>
            <a:endParaRPr lang="tr-TR">
              <a:solidFill>
                <a:srgbClr val="808080"/>
              </a:solidFill>
            </a:endParaRPr>
          </a:p>
        </p:txBody>
      </p:sp>
      <p:sp>
        <p:nvSpPr>
          <p:cNvPr id="99331" name="Rectangle 2"/>
          <p:cNvSpPr>
            <a:spLocks noGrp="1" noChangeArrowheads="1"/>
          </p:cNvSpPr>
          <p:nvPr>
            <p:ph type="title"/>
          </p:nvPr>
        </p:nvSpPr>
        <p:spPr/>
        <p:txBody>
          <a:bodyPr/>
          <a:lstStyle/>
          <a:p>
            <a:pPr eaLnBrk="1" hangingPunct="1"/>
            <a:r>
              <a:rPr lang="tr-TR" altLang="tr-TR" b="1" smtClean="0">
                <a:solidFill>
                  <a:srgbClr val="00FF00"/>
                </a:solidFill>
              </a:rPr>
              <a:t>Kalsiyum Karbonat</a:t>
            </a:r>
          </a:p>
        </p:txBody>
      </p:sp>
      <p:sp>
        <p:nvSpPr>
          <p:cNvPr id="99332" name="Rectangle 3"/>
          <p:cNvSpPr>
            <a:spLocks noGrp="1" noChangeArrowheads="1"/>
          </p:cNvSpPr>
          <p:nvPr>
            <p:ph type="body" idx="1"/>
          </p:nvPr>
        </p:nvSpPr>
        <p:spPr>
          <a:xfrm>
            <a:off x="685800" y="2057400"/>
            <a:ext cx="7772400" cy="2743200"/>
          </a:xfrm>
        </p:spPr>
        <p:txBody>
          <a:bodyPr/>
          <a:lstStyle/>
          <a:p>
            <a:pPr algn="ctr" eaLnBrk="1" hangingPunct="1">
              <a:lnSpc>
                <a:spcPct val="120000"/>
              </a:lnSpc>
              <a:buFontTx/>
              <a:buNone/>
            </a:pPr>
            <a:r>
              <a:rPr lang="tr-TR" altLang="tr-TR" b="1" smtClean="0">
                <a:solidFill>
                  <a:srgbClr val="FFFF00"/>
                </a:solidFill>
                <a:latin typeface="Times New Roman" pitchFamily="18" charset="0"/>
              </a:rPr>
              <a:t>		Eğer su içinde karbonat, karbonik asitin ayrışması ve kalsiyum (veya Mg) iyonlarıyla birleşmesi sonucu oluşursa, CaC0</a:t>
            </a:r>
            <a:r>
              <a:rPr lang="tr-TR" altLang="tr-TR" b="1" baseline="-25000" smtClean="0">
                <a:solidFill>
                  <a:srgbClr val="FFFF00"/>
                </a:solidFill>
                <a:latin typeface="Times New Roman" pitchFamily="18" charset="0"/>
              </a:rPr>
              <a:t>3</a:t>
            </a:r>
            <a:r>
              <a:rPr lang="tr-TR" altLang="tr-TR" b="1" smtClean="0">
                <a:solidFill>
                  <a:srgbClr val="FFFF00"/>
                </a:solidFill>
                <a:latin typeface="Times New Roman" pitchFamily="18" charset="0"/>
              </a:rPr>
              <a:t> meydana gelir.</a:t>
            </a:r>
          </a:p>
        </p:txBody>
      </p:sp>
    </p:spTree>
    <p:extLst>
      <p:ext uri="{BB962C8B-B14F-4D97-AF65-F5344CB8AC3E}">
        <p14:creationId xmlns:p14="http://schemas.microsoft.com/office/powerpoint/2010/main" val="3941285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AB5D12B3-EB7F-42CA-B9B1-AA79A8E41901}" type="slidenum">
              <a:rPr lang="tr-TR">
                <a:solidFill>
                  <a:srgbClr val="808080"/>
                </a:solidFill>
              </a:rPr>
              <a:pPr>
                <a:defRPr/>
              </a:pPr>
              <a:t>27</a:t>
            </a:fld>
            <a:endParaRPr lang="tr-TR">
              <a:solidFill>
                <a:srgbClr val="808080"/>
              </a:solidFill>
            </a:endParaRPr>
          </a:p>
        </p:txBody>
      </p:sp>
      <p:sp>
        <p:nvSpPr>
          <p:cNvPr id="100355" name="Rectangle 2"/>
          <p:cNvSpPr>
            <a:spLocks noGrp="1" noChangeArrowheads="1"/>
          </p:cNvSpPr>
          <p:nvPr>
            <p:ph type="title"/>
          </p:nvPr>
        </p:nvSpPr>
        <p:spPr/>
        <p:txBody>
          <a:bodyPr/>
          <a:lstStyle/>
          <a:p>
            <a:pPr eaLnBrk="1" hangingPunct="1"/>
            <a:r>
              <a:rPr lang="tr-TR" altLang="tr-TR" b="1" smtClean="0">
                <a:solidFill>
                  <a:srgbClr val="00FF00"/>
                </a:solidFill>
              </a:rPr>
              <a:t>Kalsiyum Karbonat</a:t>
            </a:r>
          </a:p>
        </p:txBody>
      </p:sp>
      <p:sp>
        <p:nvSpPr>
          <p:cNvPr id="100356" name="Rectangle 3"/>
          <p:cNvSpPr>
            <a:spLocks noGrp="1" noChangeArrowheads="1"/>
          </p:cNvSpPr>
          <p:nvPr>
            <p:ph type="body" idx="1"/>
          </p:nvPr>
        </p:nvSpPr>
        <p:spPr>
          <a:xfrm>
            <a:off x="609600" y="1600200"/>
            <a:ext cx="7924800" cy="4648200"/>
          </a:xfrm>
        </p:spPr>
        <p:txBody>
          <a:bodyPr/>
          <a:lstStyle/>
          <a:p>
            <a:pPr algn="just" eaLnBrk="1" hangingPunct="1">
              <a:lnSpc>
                <a:spcPct val="120000"/>
              </a:lnSpc>
              <a:buFontTx/>
              <a:buNone/>
            </a:pPr>
            <a:r>
              <a:rPr lang="tr-TR" altLang="tr-TR" sz="2800" smtClean="0">
                <a:latin typeface="Times New Roman" pitchFamily="18" charset="0"/>
              </a:rPr>
              <a:t>		</a:t>
            </a:r>
            <a:r>
              <a:rPr lang="tr-TR" altLang="tr-TR" sz="2800" b="1" smtClean="0">
                <a:solidFill>
                  <a:schemeClr val="accent1"/>
                </a:solidFill>
                <a:latin typeface="Times New Roman" pitchFamily="18" charset="0"/>
              </a:rPr>
              <a:t>CaC0</a:t>
            </a:r>
            <a:r>
              <a:rPr lang="tr-TR" altLang="tr-TR" sz="2800" b="1" baseline="-25000" smtClean="0">
                <a:solidFill>
                  <a:schemeClr val="accent1"/>
                </a:solidFill>
                <a:latin typeface="Times New Roman" pitchFamily="18" charset="0"/>
              </a:rPr>
              <a:t>3</a:t>
            </a:r>
            <a:r>
              <a:rPr lang="tr-TR" altLang="tr-TR" sz="2800" b="1" smtClean="0">
                <a:solidFill>
                  <a:schemeClr val="accent1"/>
                </a:solidFill>
                <a:latin typeface="Times New Roman" pitchFamily="18" charset="0"/>
              </a:rPr>
              <a:t> veya kireç beyaz bir çökelti olarak oluşur. Bu oluşum karbondioksitin karbonat sisteminden ayrılmasına bağlıdır.</a:t>
            </a:r>
            <a:r>
              <a:rPr lang="tr-TR" altLang="tr-TR" sz="2800" smtClean="0">
                <a:latin typeface="Times New Roman" pitchFamily="18" charset="0"/>
              </a:rPr>
              <a:t> </a:t>
            </a:r>
          </a:p>
          <a:p>
            <a:pPr algn="just" eaLnBrk="1" hangingPunct="1">
              <a:lnSpc>
                <a:spcPct val="120000"/>
              </a:lnSpc>
              <a:buFontTx/>
              <a:buNone/>
            </a:pPr>
            <a:r>
              <a:rPr lang="tr-TR" altLang="tr-TR" sz="2800" smtClean="0">
                <a:latin typeface="Times New Roman" pitchFamily="18" charset="0"/>
              </a:rPr>
              <a:t>		</a:t>
            </a:r>
            <a:r>
              <a:rPr lang="tr-TR" altLang="tr-TR" sz="2800" smtClean="0">
                <a:solidFill>
                  <a:srgbClr val="FFFF00"/>
                </a:solidFill>
                <a:latin typeface="Times New Roman" pitchFamily="18" charset="0"/>
              </a:rPr>
              <a:t>Ortamda C0</a:t>
            </a:r>
            <a:r>
              <a:rPr lang="tr-TR" altLang="tr-TR" sz="2800" baseline="-25000" smtClean="0">
                <a:solidFill>
                  <a:srgbClr val="FFFF00"/>
                </a:solidFill>
                <a:latin typeface="Times New Roman" pitchFamily="18" charset="0"/>
              </a:rPr>
              <a:t>2</a:t>
            </a:r>
            <a:r>
              <a:rPr lang="tr-TR" altLang="tr-TR" sz="2800" smtClean="0">
                <a:solidFill>
                  <a:srgbClr val="FFFF00"/>
                </a:solidFill>
                <a:latin typeface="Times New Roman" pitchFamily="18" charset="0"/>
              </a:rPr>
              <a:t>'in bulunması karbonik asidin oluşmasını sağlar. Karbonik asit çözünerek pH'ı düşürür. Böylece ortam asitleşir. Sistemden C0</a:t>
            </a:r>
            <a:r>
              <a:rPr lang="tr-TR" altLang="tr-TR" sz="2800" baseline="-25000" smtClean="0">
                <a:solidFill>
                  <a:srgbClr val="FFFF00"/>
                </a:solidFill>
                <a:latin typeface="Times New Roman" pitchFamily="18" charset="0"/>
              </a:rPr>
              <a:t>2</a:t>
            </a:r>
            <a:r>
              <a:rPr lang="tr-TR" altLang="tr-TR" sz="2800" smtClean="0">
                <a:solidFill>
                  <a:srgbClr val="FFFF00"/>
                </a:solidFill>
                <a:latin typeface="Times New Roman" pitchFamily="18" charset="0"/>
              </a:rPr>
              <a:t>'in çekilmesi HC0</a:t>
            </a:r>
            <a:r>
              <a:rPr lang="tr-TR" altLang="tr-TR" sz="2800" baseline="-25000" smtClean="0">
                <a:solidFill>
                  <a:srgbClr val="FFFF00"/>
                </a:solidFill>
                <a:latin typeface="Times New Roman" pitchFamily="18" charset="0"/>
              </a:rPr>
              <a:t>3</a:t>
            </a:r>
            <a:r>
              <a:rPr lang="tr-TR" altLang="tr-TR" sz="2800" smtClean="0">
                <a:solidFill>
                  <a:srgbClr val="FFFF00"/>
                </a:solidFill>
                <a:latin typeface="Times New Roman" pitchFamily="18" charset="0"/>
              </a:rPr>
              <a:t>'tan C0</a:t>
            </a:r>
            <a:r>
              <a:rPr lang="tr-TR" altLang="tr-TR" sz="2800" baseline="-25000" smtClean="0">
                <a:solidFill>
                  <a:srgbClr val="FFFF00"/>
                </a:solidFill>
                <a:latin typeface="Times New Roman" pitchFamily="18" charset="0"/>
              </a:rPr>
              <a:t>2</a:t>
            </a:r>
            <a:r>
              <a:rPr lang="tr-TR" altLang="tr-TR" sz="2800" smtClean="0">
                <a:solidFill>
                  <a:srgbClr val="FFFF00"/>
                </a:solidFill>
                <a:latin typeface="Times New Roman" pitchFamily="18" charset="0"/>
              </a:rPr>
              <a:t>'in ayrılmasına neden olur ve CaC0</a:t>
            </a:r>
            <a:r>
              <a:rPr lang="tr-TR" altLang="tr-TR" sz="2800" baseline="-25000" smtClean="0">
                <a:solidFill>
                  <a:srgbClr val="FFFF00"/>
                </a:solidFill>
                <a:latin typeface="Times New Roman" pitchFamily="18" charset="0"/>
              </a:rPr>
              <a:t>3</a:t>
            </a:r>
            <a:r>
              <a:rPr lang="tr-TR" altLang="tr-TR" sz="2800" smtClean="0">
                <a:solidFill>
                  <a:srgbClr val="FFFF00"/>
                </a:solidFill>
                <a:latin typeface="Times New Roman" pitchFamily="18" charset="0"/>
              </a:rPr>
              <a:t> çöker.</a:t>
            </a:r>
          </a:p>
        </p:txBody>
      </p:sp>
    </p:spTree>
    <p:extLst>
      <p:ext uri="{BB962C8B-B14F-4D97-AF65-F5344CB8AC3E}">
        <p14:creationId xmlns:p14="http://schemas.microsoft.com/office/powerpoint/2010/main" val="99063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889C8DB0-3CF7-4E44-A770-234BC090FE51}" type="slidenum">
              <a:rPr lang="tr-TR">
                <a:solidFill>
                  <a:srgbClr val="808080"/>
                </a:solidFill>
              </a:rPr>
              <a:pPr>
                <a:defRPr/>
              </a:pPr>
              <a:t>28</a:t>
            </a:fld>
            <a:endParaRPr lang="tr-TR">
              <a:solidFill>
                <a:srgbClr val="808080"/>
              </a:solidFill>
            </a:endParaRPr>
          </a:p>
        </p:txBody>
      </p:sp>
      <p:sp>
        <p:nvSpPr>
          <p:cNvPr id="101379" name="Rectangle 2"/>
          <p:cNvSpPr>
            <a:spLocks noGrp="1" noChangeArrowheads="1"/>
          </p:cNvSpPr>
          <p:nvPr>
            <p:ph type="title"/>
          </p:nvPr>
        </p:nvSpPr>
        <p:spPr/>
        <p:txBody>
          <a:bodyPr/>
          <a:lstStyle/>
          <a:p>
            <a:pPr eaLnBrk="1" hangingPunct="1"/>
            <a:r>
              <a:rPr lang="tr-TR" altLang="tr-TR" b="1" smtClean="0">
                <a:solidFill>
                  <a:srgbClr val="00FF00"/>
                </a:solidFill>
              </a:rPr>
              <a:t>Kalsiyum Karbonat</a:t>
            </a:r>
          </a:p>
        </p:txBody>
      </p:sp>
      <p:sp>
        <p:nvSpPr>
          <p:cNvPr id="101380" name="Rectangle 3"/>
          <p:cNvSpPr>
            <a:spLocks noGrp="1" noChangeArrowheads="1"/>
          </p:cNvSpPr>
          <p:nvPr>
            <p:ph type="body" idx="1"/>
          </p:nvPr>
        </p:nvSpPr>
        <p:spPr>
          <a:xfrm>
            <a:off x="381000" y="1600200"/>
            <a:ext cx="8305800" cy="4648200"/>
          </a:xfrm>
        </p:spPr>
        <p:txBody>
          <a:bodyPr/>
          <a:lstStyle/>
          <a:p>
            <a:pPr algn="just" eaLnBrk="1" hangingPunct="1">
              <a:lnSpc>
                <a:spcPct val="130000"/>
              </a:lnSpc>
              <a:buFontTx/>
              <a:buNone/>
            </a:pPr>
            <a:r>
              <a:rPr lang="tr-TR" altLang="tr-TR" sz="2800" dirty="0" smtClean="0">
                <a:latin typeface="Times New Roman" pitchFamily="18" charset="0"/>
              </a:rPr>
              <a:t>		</a:t>
            </a:r>
            <a:r>
              <a:rPr lang="tr-TR" altLang="tr-TR" sz="2800" b="1" dirty="0" smtClean="0">
                <a:solidFill>
                  <a:srgbClr val="FF0000"/>
                </a:solidFill>
                <a:latin typeface="Times New Roman" pitchFamily="18" charset="0"/>
              </a:rPr>
              <a:t>Tatlı sularda çöken CaC0</a:t>
            </a:r>
            <a:r>
              <a:rPr lang="tr-TR" altLang="tr-TR" sz="2800" b="1" baseline="-25000" dirty="0" smtClean="0">
                <a:solidFill>
                  <a:srgbClr val="FF0000"/>
                </a:solidFill>
                <a:latin typeface="Times New Roman" pitchFamily="18" charset="0"/>
              </a:rPr>
              <a:t>3'</a:t>
            </a:r>
            <a:r>
              <a:rPr lang="tr-TR" altLang="tr-TR" sz="2800" b="1" dirty="0" smtClean="0">
                <a:solidFill>
                  <a:srgbClr val="FF0000"/>
                </a:solidFill>
                <a:latin typeface="Times New Roman" pitchFamily="18" charset="0"/>
              </a:rPr>
              <a:t>a </a:t>
            </a:r>
            <a:r>
              <a:rPr lang="tr-TR" altLang="tr-TR" sz="2800" b="1" dirty="0" smtClean="0">
                <a:solidFill>
                  <a:srgbClr val="FFFF00"/>
                </a:solidFill>
                <a:latin typeface="Times New Roman" pitchFamily="18" charset="0"/>
              </a:rPr>
              <a:t>marn </a:t>
            </a:r>
            <a:r>
              <a:rPr lang="tr-TR" altLang="tr-TR" sz="2800" b="1" dirty="0" smtClean="0">
                <a:solidFill>
                  <a:srgbClr val="FF0000"/>
                </a:solidFill>
                <a:latin typeface="Times New Roman" pitchFamily="18" charset="0"/>
              </a:rPr>
              <a:t>denir.</a:t>
            </a:r>
            <a:r>
              <a:rPr lang="tr-TR" altLang="tr-TR" sz="2800" b="1" dirty="0" smtClean="0">
                <a:latin typeface="Times New Roman" pitchFamily="18" charset="0"/>
              </a:rPr>
              <a:t> </a:t>
            </a:r>
            <a:r>
              <a:rPr lang="tr-TR" altLang="tr-TR" sz="2800" b="1" dirty="0" smtClean="0">
                <a:solidFill>
                  <a:schemeClr val="accent1"/>
                </a:solidFill>
                <a:latin typeface="Times New Roman" pitchFamily="18" charset="0"/>
              </a:rPr>
              <a:t>Bunun içinde bazı hayvan kabukları da bulunur. Daha teknik anlamda marn terimi sudan doğrudan doğruya çöken CaC0</a:t>
            </a:r>
            <a:r>
              <a:rPr lang="tr-TR" altLang="tr-TR" sz="2800" b="1" baseline="-25000" dirty="0" smtClean="0">
                <a:solidFill>
                  <a:schemeClr val="accent1"/>
                </a:solidFill>
                <a:latin typeface="Times New Roman" pitchFamily="18" charset="0"/>
              </a:rPr>
              <a:t>3</a:t>
            </a:r>
            <a:r>
              <a:rPr lang="tr-TR" altLang="tr-TR" sz="2800" b="1" dirty="0" smtClean="0">
                <a:solidFill>
                  <a:schemeClr val="accent1"/>
                </a:solidFill>
                <a:latin typeface="Times New Roman" pitchFamily="18" charset="0"/>
              </a:rPr>
              <a:t> birikimi için kullanılır. </a:t>
            </a:r>
            <a:endParaRPr lang="tr-TR" altLang="tr-TR" sz="2800" b="1" dirty="0" smtClean="0">
              <a:solidFill>
                <a:schemeClr val="accent1"/>
              </a:solidFill>
              <a:latin typeface="Times New Roman" pitchFamily="18" charset="0"/>
            </a:endParaRPr>
          </a:p>
          <a:p>
            <a:pPr algn="just" eaLnBrk="1" hangingPunct="1">
              <a:lnSpc>
                <a:spcPct val="130000"/>
              </a:lnSpc>
              <a:buFontTx/>
              <a:buNone/>
            </a:pPr>
            <a:r>
              <a:rPr lang="tr-TR" altLang="tr-TR" sz="2800" b="1" dirty="0">
                <a:solidFill>
                  <a:schemeClr val="accent1"/>
                </a:solidFill>
                <a:latin typeface="Times New Roman" pitchFamily="18" charset="0"/>
              </a:rPr>
              <a:t>	</a:t>
            </a:r>
            <a:r>
              <a:rPr lang="tr-TR" altLang="tr-TR" sz="2800" b="1" dirty="0" smtClean="0">
                <a:solidFill>
                  <a:schemeClr val="accent1"/>
                </a:solidFill>
                <a:latin typeface="Times New Roman" pitchFamily="18" charset="0"/>
              </a:rPr>
              <a:t>	</a:t>
            </a:r>
            <a:r>
              <a:rPr lang="tr-TR" altLang="tr-TR" sz="2800" b="1" dirty="0" smtClean="0">
                <a:solidFill>
                  <a:srgbClr val="FFFF00"/>
                </a:solidFill>
                <a:latin typeface="Times New Roman" pitchFamily="18" charset="0"/>
              </a:rPr>
              <a:t>Bu </a:t>
            </a:r>
            <a:r>
              <a:rPr lang="tr-TR" altLang="tr-TR" sz="2800" b="1" dirty="0" smtClean="0">
                <a:solidFill>
                  <a:srgbClr val="FFFF00"/>
                </a:solidFill>
                <a:latin typeface="Times New Roman" pitchFamily="18" charset="0"/>
              </a:rPr>
              <a:t>çökme C0</a:t>
            </a:r>
            <a:r>
              <a:rPr lang="tr-TR" altLang="tr-TR" sz="2800" b="1" baseline="-25000" dirty="0" smtClean="0">
                <a:solidFill>
                  <a:srgbClr val="FFFF00"/>
                </a:solidFill>
                <a:latin typeface="Times New Roman" pitchFamily="18" charset="0"/>
              </a:rPr>
              <a:t>2</a:t>
            </a:r>
            <a:r>
              <a:rPr lang="tr-TR" altLang="tr-TR" sz="2800" b="1" dirty="0" smtClean="0">
                <a:solidFill>
                  <a:srgbClr val="FFFF00"/>
                </a:solidFill>
                <a:latin typeface="Times New Roman" pitchFamily="18" charset="0"/>
              </a:rPr>
              <a:t>'in fotosentezde yeşil bitkiler tarafından kullanılması ve fiziksel olarak sudan atmosfere geçmesi sonucu oluşur.</a:t>
            </a:r>
            <a:r>
              <a:rPr lang="tr-TR" altLang="tr-TR" sz="2800" b="1" dirty="0" smtClean="0">
                <a:solidFill>
                  <a:schemeClr val="accent1"/>
                </a:solidFill>
                <a:latin typeface="Times New Roman" pitchFamily="18" charset="0"/>
              </a:rPr>
              <a:t> </a:t>
            </a:r>
          </a:p>
        </p:txBody>
      </p:sp>
    </p:spTree>
    <p:extLst>
      <p:ext uri="{BB962C8B-B14F-4D97-AF65-F5344CB8AC3E}">
        <p14:creationId xmlns:p14="http://schemas.microsoft.com/office/powerpoint/2010/main" val="757967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0ACE1DC6-2362-4F6C-9F37-1D3D19396835}" type="slidenum">
              <a:rPr lang="tr-TR">
                <a:solidFill>
                  <a:srgbClr val="808080"/>
                </a:solidFill>
              </a:rPr>
              <a:pPr>
                <a:defRPr/>
              </a:pPr>
              <a:t>29</a:t>
            </a:fld>
            <a:endParaRPr lang="tr-TR">
              <a:solidFill>
                <a:srgbClr val="808080"/>
              </a:solidFill>
            </a:endParaRPr>
          </a:p>
        </p:txBody>
      </p:sp>
      <p:sp>
        <p:nvSpPr>
          <p:cNvPr id="102403" name="Rectangle 2"/>
          <p:cNvSpPr>
            <a:spLocks noGrp="1" noChangeArrowheads="1"/>
          </p:cNvSpPr>
          <p:nvPr>
            <p:ph type="title"/>
          </p:nvPr>
        </p:nvSpPr>
        <p:spPr/>
        <p:txBody>
          <a:bodyPr/>
          <a:lstStyle/>
          <a:p>
            <a:pPr eaLnBrk="1" hangingPunct="1"/>
            <a:r>
              <a:rPr lang="tr-TR" altLang="tr-TR" b="1" smtClean="0">
                <a:solidFill>
                  <a:srgbClr val="00FF00"/>
                </a:solidFill>
              </a:rPr>
              <a:t>Kalsiyum Karbonat</a:t>
            </a:r>
          </a:p>
        </p:txBody>
      </p:sp>
      <p:sp>
        <p:nvSpPr>
          <p:cNvPr id="102404" name="Rectangle 3"/>
          <p:cNvSpPr>
            <a:spLocks noGrp="1" noChangeArrowheads="1"/>
          </p:cNvSpPr>
          <p:nvPr>
            <p:ph type="body" idx="1"/>
          </p:nvPr>
        </p:nvSpPr>
        <p:spPr>
          <a:xfrm>
            <a:off x="381000" y="1447800"/>
            <a:ext cx="8077200" cy="4648200"/>
          </a:xfrm>
        </p:spPr>
        <p:txBody>
          <a:bodyPr/>
          <a:lstStyle/>
          <a:p>
            <a:pPr algn="just" eaLnBrk="1" hangingPunct="1">
              <a:lnSpc>
                <a:spcPct val="110000"/>
              </a:lnSpc>
              <a:buFontTx/>
              <a:buNone/>
            </a:pPr>
            <a:r>
              <a:rPr lang="tr-TR" altLang="tr-TR" sz="2800" smtClean="0">
                <a:latin typeface="Times New Roman" pitchFamily="18" charset="0"/>
              </a:rPr>
              <a:t>		</a:t>
            </a:r>
            <a:r>
              <a:rPr lang="tr-TR" altLang="tr-TR" sz="2800" b="1" smtClean="0">
                <a:solidFill>
                  <a:schemeClr val="accent1"/>
                </a:solidFill>
                <a:latin typeface="Times New Roman" pitchFamily="18" charset="0"/>
              </a:rPr>
              <a:t>Bazı alg türleri ve yüksek bitkilerin solunumla ortama C0</a:t>
            </a:r>
            <a:r>
              <a:rPr lang="tr-TR" altLang="tr-TR" sz="2800" b="1" baseline="-25000" smtClean="0">
                <a:solidFill>
                  <a:schemeClr val="accent1"/>
                </a:solidFill>
                <a:latin typeface="Times New Roman" pitchFamily="18" charset="0"/>
              </a:rPr>
              <a:t>2</a:t>
            </a:r>
            <a:r>
              <a:rPr lang="tr-TR" altLang="tr-TR" sz="2800" b="1" smtClean="0">
                <a:solidFill>
                  <a:schemeClr val="accent1"/>
                </a:solidFill>
                <a:latin typeface="Times New Roman" pitchFamily="18" charset="0"/>
              </a:rPr>
              <a:t> sağlaması sonucu kirecin oluştuğu saptanmıştır. Bu bitkilerden bazıları serbest C0</a:t>
            </a:r>
            <a:r>
              <a:rPr lang="tr-TR" altLang="tr-TR" sz="2800" b="1" baseline="-25000" smtClean="0">
                <a:solidFill>
                  <a:schemeClr val="accent1"/>
                </a:solidFill>
                <a:latin typeface="Times New Roman" pitchFamily="18" charset="0"/>
              </a:rPr>
              <a:t>2</a:t>
            </a:r>
            <a:r>
              <a:rPr lang="tr-TR" altLang="tr-TR" sz="2800" b="1" smtClean="0">
                <a:solidFill>
                  <a:schemeClr val="accent1"/>
                </a:solidFill>
                <a:latin typeface="Times New Roman" pitchFamily="18" charset="0"/>
              </a:rPr>
              <a:t>'i tükettikten sonra karbonatlardan doğrudan doğruya C0</a:t>
            </a:r>
            <a:r>
              <a:rPr lang="tr-TR" altLang="tr-TR" sz="2800" b="1" baseline="-25000" smtClean="0">
                <a:solidFill>
                  <a:schemeClr val="accent1"/>
                </a:solidFill>
                <a:latin typeface="Times New Roman" pitchFamily="18" charset="0"/>
              </a:rPr>
              <a:t>2</a:t>
            </a:r>
            <a:r>
              <a:rPr lang="tr-TR" altLang="tr-TR" sz="2800" b="1" smtClean="0">
                <a:solidFill>
                  <a:schemeClr val="accent1"/>
                </a:solidFill>
                <a:latin typeface="Times New Roman" pitchFamily="18" charset="0"/>
              </a:rPr>
              <a:t>'i alabilirler. </a:t>
            </a:r>
          </a:p>
          <a:p>
            <a:pPr algn="just" eaLnBrk="1" hangingPunct="1">
              <a:lnSpc>
                <a:spcPct val="110000"/>
              </a:lnSpc>
              <a:buFontTx/>
              <a:buNone/>
            </a:pPr>
            <a:r>
              <a:rPr lang="tr-TR" altLang="tr-TR" sz="2800" smtClean="0">
                <a:latin typeface="Times New Roman" pitchFamily="18" charset="0"/>
              </a:rPr>
              <a:t>		</a:t>
            </a:r>
            <a:r>
              <a:rPr lang="tr-TR" altLang="tr-TR" sz="2800" smtClean="0">
                <a:solidFill>
                  <a:srgbClr val="FFFF00"/>
                </a:solidFill>
                <a:latin typeface="Times New Roman" pitchFamily="18" charset="0"/>
              </a:rPr>
              <a:t>Yüksek bitkilerden </a:t>
            </a:r>
            <a:r>
              <a:rPr lang="tr-TR" altLang="tr-TR" sz="2800" i="1" smtClean="0">
                <a:solidFill>
                  <a:srgbClr val="FF0000"/>
                </a:solidFill>
                <a:latin typeface="Times New Roman" pitchFamily="18" charset="0"/>
              </a:rPr>
              <a:t>Elodea</a:t>
            </a:r>
            <a:r>
              <a:rPr lang="tr-TR" altLang="tr-TR" sz="2800" i="1" smtClean="0">
                <a:solidFill>
                  <a:srgbClr val="FFFF00"/>
                </a:solidFill>
                <a:latin typeface="Times New Roman" pitchFamily="18" charset="0"/>
              </a:rPr>
              <a:t> </a:t>
            </a:r>
            <a:r>
              <a:rPr lang="tr-TR" altLang="tr-TR" sz="2800" smtClean="0">
                <a:solidFill>
                  <a:srgbClr val="FFFF00"/>
                </a:solidFill>
                <a:latin typeface="Times New Roman" pitchFamily="18" charset="0"/>
              </a:rPr>
              <a:t>ve </a:t>
            </a:r>
            <a:r>
              <a:rPr lang="tr-TR" altLang="tr-TR" sz="2800" i="1" smtClean="0">
                <a:solidFill>
                  <a:srgbClr val="FF0000"/>
                </a:solidFill>
                <a:latin typeface="Times New Roman" pitchFamily="18" charset="0"/>
              </a:rPr>
              <a:t>Potamogeton</a:t>
            </a:r>
            <a:r>
              <a:rPr lang="tr-TR" altLang="tr-TR" sz="2800" i="1" smtClean="0">
                <a:solidFill>
                  <a:srgbClr val="FFFF00"/>
                </a:solidFill>
                <a:latin typeface="Times New Roman" pitchFamily="18" charset="0"/>
              </a:rPr>
              <a:t>‘un </a:t>
            </a:r>
            <a:r>
              <a:rPr lang="tr-TR" altLang="tr-TR" sz="2800" smtClean="0">
                <a:solidFill>
                  <a:srgbClr val="FFFF00"/>
                </a:solidFill>
                <a:latin typeface="Times New Roman" pitchFamily="18" charset="0"/>
              </a:rPr>
              <a:t>yüzeyinde yoğun bir kireç birikimi vardır. 100 kg taze </a:t>
            </a:r>
            <a:r>
              <a:rPr lang="tr-TR" altLang="tr-TR" sz="2800" i="1" smtClean="0">
                <a:solidFill>
                  <a:srgbClr val="FFFF00"/>
                </a:solidFill>
                <a:latin typeface="Times New Roman" pitchFamily="18" charset="0"/>
              </a:rPr>
              <a:t>Elodea </a:t>
            </a:r>
            <a:r>
              <a:rPr lang="tr-TR" altLang="tr-TR" sz="2800" smtClean="0">
                <a:solidFill>
                  <a:srgbClr val="FFFF00"/>
                </a:solidFill>
                <a:latin typeface="Times New Roman" pitchFamily="18" charset="0"/>
              </a:rPr>
              <a:t>bitkisinin bir günde 10 saat güneş ışığı altında 2 kg CaC0</a:t>
            </a:r>
            <a:r>
              <a:rPr lang="tr-TR" altLang="tr-TR" sz="2800" baseline="-25000" smtClean="0">
                <a:solidFill>
                  <a:srgbClr val="FFFF00"/>
                </a:solidFill>
                <a:latin typeface="Times New Roman" pitchFamily="18" charset="0"/>
              </a:rPr>
              <a:t>3</a:t>
            </a:r>
            <a:r>
              <a:rPr lang="tr-TR" altLang="tr-TR" sz="2800" smtClean="0">
                <a:solidFill>
                  <a:srgbClr val="FFFF00"/>
                </a:solidFill>
                <a:latin typeface="Times New Roman" pitchFamily="18" charset="0"/>
              </a:rPr>
              <a:t>'ı çökertebileceği hesaplanmıştır. </a:t>
            </a:r>
          </a:p>
        </p:txBody>
      </p:sp>
    </p:spTree>
    <p:extLst>
      <p:ext uri="{BB962C8B-B14F-4D97-AF65-F5344CB8AC3E}">
        <p14:creationId xmlns:p14="http://schemas.microsoft.com/office/powerpoint/2010/main" val="2101877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E3A669F5-B4C6-48BB-A859-13914B5D299A}" type="slidenum">
              <a:rPr lang="tr-TR">
                <a:solidFill>
                  <a:srgbClr val="808080"/>
                </a:solidFill>
              </a:rPr>
              <a:pPr>
                <a:defRPr/>
              </a:pPr>
              <a:t>3</a:t>
            </a:fld>
            <a:endParaRPr lang="tr-TR">
              <a:solidFill>
                <a:srgbClr val="808080"/>
              </a:solidFill>
            </a:endParaRPr>
          </a:p>
        </p:txBody>
      </p:sp>
      <p:sp>
        <p:nvSpPr>
          <p:cNvPr id="75779" name="Rectangle 2"/>
          <p:cNvSpPr>
            <a:spLocks noGrp="1" noChangeArrowheads="1"/>
          </p:cNvSpPr>
          <p:nvPr>
            <p:ph type="title"/>
          </p:nvPr>
        </p:nvSpPr>
        <p:spPr>
          <a:xfrm>
            <a:off x="381000" y="685800"/>
            <a:ext cx="8001000" cy="838200"/>
          </a:xfrm>
        </p:spPr>
        <p:txBody>
          <a:bodyPr/>
          <a:lstStyle/>
          <a:p>
            <a:pPr eaLnBrk="1" hangingPunct="1"/>
            <a:r>
              <a:rPr lang="tr-TR" altLang="tr-TR" b="1" smtClean="0">
                <a:solidFill>
                  <a:schemeClr val="hlink"/>
                </a:solidFill>
              </a:rPr>
              <a:t>Çözünmüş Maddeler</a:t>
            </a:r>
          </a:p>
        </p:txBody>
      </p:sp>
      <p:sp>
        <p:nvSpPr>
          <p:cNvPr id="75780" name="Rectangle 3"/>
          <p:cNvSpPr>
            <a:spLocks noGrp="1" noChangeArrowheads="1"/>
          </p:cNvSpPr>
          <p:nvPr>
            <p:ph type="body" idx="1"/>
          </p:nvPr>
        </p:nvSpPr>
        <p:spPr>
          <a:xfrm>
            <a:off x="539552" y="1628800"/>
            <a:ext cx="8001000" cy="4824536"/>
          </a:xfrm>
        </p:spPr>
        <p:txBody>
          <a:bodyPr/>
          <a:lstStyle/>
          <a:p>
            <a:pPr algn="just" eaLnBrk="1" hangingPunct="1">
              <a:lnSpc>
                <a:spcPct val="130000"/>
              </a:lnSpc>
              <a:buFontTx/>
              <a:buNone/>
            </a:pPr>
            <a:r>
              <a:rPr lang="tr-TR" altLang="tr-TR" dirty="0" smtClean="0">
                <a:solidFill>
                  <a:schemeClr val="hlink"/>
                </a:solidFill>
                <a:latin typeface="Times New Roman" pitchFamily="18" charset="0"/>
              </a:rPr>
              <a:t>		</a:t>
            </a:r>
            <a:r>
              <a:rPr lang="tr-TR" altLang="tr-TR" dirty="0" smtClean="0">
                <a:solidFill>
                  <a:srgbClr val="FFFF00"/>
                </a:solidFill>
                <a:latin typeface="Times New Roman" pitchFamily="18" charset="0"/>
              </a:rPr>
              <a:t>Katı elementlerden en çok görülenler; </a:t>
            </a:r>
          </a:p>
          <a:p>
            <a:pPr algn="just" eaLnBrk="1" hangingPunct="1">
              <a:lnSpc>
                <a:spcPct val="130000"/>
              </a:lnSpc>
              <a:buFontTx/>
              <a:buNone/>
            </a:pPr>
            <a:r>
              <a:rPr lang="tr-TR" altLang="tr-TR" dirty="0" smtClean="0">
                <a:solidFill>
                  <a:srgbClr val="FFFF00"/>
                </a:solidFill>
                <a:latin typeface="Times New Roman" pitchFamily="18" charset="0"/>
              </a:rPr>
              <a:t>anyonlar; </a:t>
            </a:r>
            <a:r>
              <a:rPr lang="tr-TR" altLang="tr-TR" dirty="0" smtClean="0">
                <a:solidFill>
                  <a:srgbClr val="FF0000"/>
                </a:solidFill>
                <a:latin typeface="Times New Roman" pitchFamily="18" charset="0"/>
              </a:rPr>
              <a:t>karbonatlar, </a:t>
            </a:r>
            <a:r>
              <a:rPr lang="tr-TR" altLang="tr-TR" dirty="0" err="1" smtClean="0">
                <a:solidFill>
                  <a:srgbClr val="FF0000"/>
                </a:solidFill>
                <a:latin typeface="Times New Roman" pitchFamily="18" charset="0"/>
              </a:rPr>
              <a:t>kloridler</a:t>
            </a:r>
            <a:r>
              <a:rPr lang="tr-TR" altLang="tr-TR" dirty="0" smtClean="0">
                <a:solidFill>
                  <a:srgbClr val="FF0000"/>
                </a:solidFill>
                <a:latin typeface="Times New Roman" pitchFamily="18" charset="0"/>
              </a:rPr>
              <a:t>, sülfatlar, fosfatlar ve nitratlar</a:t>
            </a:r>
            <a:r>
              <a:rPr lang="tr-TR" altLang="tr-TR" dirty="0" smtClean="0">
                <a:solidFill>
                  <a:srgbClr val="FFFF00"/>
                </a:solidFill>
                <a:latin typeface="Times New Roman" pitchFamily="18" charset="0"/>
              </a:rPr>
              <a:t> </a:t>
            </a:r>
          </a:p>
          <a:p>
            <a:pPr algn="just" eaLnBrk="1" hangingPunct="1">
              <a:lnSpc>
                <a:spcPct val="130000"/>
              </a:lnSpc>
              <a:buFontTx/>
              <a:buNone/>
            </a:pPr>
            <a:r>
              <a:rPr lang="tr-TR" altLang="tr-TR" dirty="0" smtClean="0">
                <a:solidFill>
                  <a:srgbClr val="FFFF00"/>
                </a:solidFill>
                <a:latin typeface="Times New Roman" pitchFamily="18" charset="0"/>
              </a:rPr>
              <a:t>katyonlar; </a:t>
            </a:r>
            <a:r>
              <a:rPr lang="tr-TR" altLang="tr-TR" dirty="0" smtClean="0">
                <a:solidFill>
                  <a:srgbClr val="FF0000"/>
                </a:solidFill>
                <a:latin typeface="Times New Roman" pitchFamily="18" charset="0"/>
              </a:rPr>
              <a:t>kalsiyum, sodyum, potasyum, magnezyum ve demir </a:t>
            </a:r>
          </a:p>
          <a:p>
            <a:pPr algn="just" eaLnBrk="1" hangingPunct="1">
              <a:lnSpc>
                <a:spcPct val="130000"/>
              </a:lnSpc>
              <a:buFontTx/>
              <a:buNone/>
            </a:pPr>
            <a:r>
              <a:rPr lang="tr-TR" altLang="tr-TR" dirty="0" smtClean="0">
                <a:solidFill>
                  <a:srgbClr val="FFFF00"/>
                </a:solidFill>
                <a:latin typeface="Times New Roman" pitchFamily="18" charset="0"/>
              </a:rPr>
              <a:t>İle bileşerek </a:t>
            </a:r>
            <a:r>
              <a:rPr lang="tr-TR" altLang="tr-TR" dirty="0" smtClean="0">
                <a:solidFill>
                  <a:srgbClr val="FF0000"/>
                </a:solidFill>
                <a:latin typeface="Times New Roman" pitchFamily="18" charset="0"/>
              </a:rPr>
              <a:t>iyonlarına ayrılabilen tuzları </a:t>
            </a:r>
            <a:r>
              <a:rPr lang="tr-TR" altLang="tr-TR" dirty="0" smtClean="0">
                <a:solidFill>
                  <a:srgbClr val="FFFF00"/>
                </a:solidFill>
                <a:latin typeface="Times New Roman" pitchFamily="18" charset="0"/>
              </a:rPr>
              <a:t>oluştururlar. </a:t>
            </a:r>
          </a:p>
          <a:p>
            <a:pPr algn="just" eaLnBrk="1" hangingPunct="1">
              <a:lnSpc>
                <a:spcPct val="130000"/>
              </a:lnSpc>
            </a:pPr>
            <a:endParaRPr lang="tr-TR" altLang="tr-TR" sz="3600" dirty="0" smtClean="0">
              <a:solidFill>
                <a:srgbClr val="FFFF00"/>
              </a:solidFill>
              <a:latin typeface="Times New Roman" pitchFamily="18" charset="0"/>
            </a:endParaRPr>
          </a:p>
        </p:txBody>
      </p:sp>
    </p:spTree>
    <p:extLst>
      <p:ext uri="{BB962C8B-B14F-4D97-AF65-F5344CB8AC3E}">
        <p14:creationId xmlns:p14="http://schemas.microsoft.com/office/powerpoint/2010/main" val="712401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5B219820-5E18-433E-BD6B-F379E1E8BDB1}" type="slidenum">
              <a:rPr lang="tr-TR">
                <a:solidFill>
                  <a:srgbClr val="808080"/>
                </a:solidFill>
              </a:rPr>
              <a:pPr>
                <a:defRPr/>
              </a:pPr>
              <a:t>30</a:t>
            </a:fld>
            <a:endParaRPr lang="tr-TR">
              <a:solidFill>
                <a:srgbClr val="808080"/>
              </a:solidFill>
            </a:endParaRPr>
          </a:p>
        </p:txBody>
      </p:sp>
      <p:sp>
        <p:nvSpPr>
          <p:cNvPr id="103427" name="Rectangle 2"/>
          <p:cNvSpPr>
            <a:spLocks noGrp="1" noChangeArrowheads="1"/>
          </p:cNvSpPr>
          <p:nvPr>
            <p:ph type="title"/>
          </p:nvPr>
        </p:nvSpPr>
        <p:spPr/>
        <p:txBody>
          <a:bodyPr/>
          <a:lstStyle/>
          <a:p>
            <a:pPr eaLnBrk="1" hangingPunct="1"/>
            <a:r>
              <a:rPr lang="tr-TR" altLang="tr-TR" b="1" smtClean="0">
                <a:solidFill>
                  <a:srgbClr val="00FF00"/>
                </a:solidFill>
              </a:rPr>
              <a:t>Kalsiyum Karbonat</a:t>
            </a:r>
          </a:p>
        </p:txBody>
      </p:sp>
      <p:sp>
        <p:nvSpPr>
          <p:cNvPr id="103428" name="Rectangle 3"/>
          <p:cNvSpPr>
            <a:spLocks noGrp="1" noChangeArrowheads="1"/>
          </p:cNvSpPr>
          <p:nvPr>
            <p:ph type="body" idx="1"/>
          </p:nvPr>
        </p:nvSpPr>
        <p:spPr/>
        <p:txBody>
          <a:bodyPr/>
          <a:lstStyle/>
          <a:p>
            <a:pPr algn="just" eaLnBrk="1" hangingPunct="1">
              <a:lnSpc>
                <a:spcPct val="130000"/>
              </a:lnSpc>
              <a:buFontTx/>
              <a:buNone/>
            </a:pPr>
            <a:r>
              <a:rPr lang="tr-TR" altLang="tr-TR" sz="2800" dirty="0" smtClean="0">
                <a:solidFill>
                  <a:srgbClr val="00CCFF"/>
                </a:solidFill>
                <a:latin typeface="Times New Roman" pitchFamily="18" charset="0"/>
              </a:rPr>
              <a:t>		Sert sularda yeşil algler (</a:t>
            </a:r>
            <a:r>
              <a:rPr lang="tr-TR" altLang="tr-TR" sz="2800" dirty="0" err="1" smtClean="0">
                <a:solidFill>
                  <a:srgbClr val="00CCFF"/>
                </a:solidFill>
                <a:latin typeface="Times New Roman" pitchFamily="18" charset="0"/>
              </a:rPr>
              <a:t>Chlorophyta</a:t>
            </a:r>
            <a:r>
              <a:rPr lang="tr-TR" altLang="tr-TR" sz="2800" dirty="0" smtClean="0">
                <a:solidFill>
                  <a:srgbClr val="00CCFF"/>
                </a:solidFill>
                <a:latin typeface="Times New Roman" pitchFamily="18" charset="0"/>
              </a:rPr>
              <a:t>)’den </a:t>
            </a:r>
            <a:r>
              <a:rPr lang="tr-TR" altLang="tr-TR" sz="2800" i="1" dirty="0" err="1" smtClean="0">
                <a:solidFill>
                  <a:srgbClr val="FFFF00"/>
                </a:solidFill>
                <a:latin typeface="Times New Roman" pitchFamily="18" charset="0"/>
              </a:rPr>
              <a:t>Chara</a:t>
            </a:r>
            <a:r>
              <a:rPr lang="tr-TR" altLang="tr-TR" sz="2800" i="1" dirty="0" smtClean="0">
                <a:solidFill>
                  <a:srgbClr val="FFFF00"/>
                </a:solidFill>
                <a:latin typeface="Times New Roman" pitchFamily="18" charset="0"/>
              </a:rPr>
              <a:t> </a:t>
            </a:r>
            <a:r>
              <a:rPr lang="tr-TR" altLang="tr-TR" sz="2800" dirty="0" smtClean="0">
                <a:solidFill>
                  <a:srgbClr val="FFFF00"/>
                </a:solidFill>
                <a:latin typeface="Times New Roman" pitchFamily="18" charset="0"/>
              </a:rPr>
              <a:t>ve </a:t>
            </a:r>
            <a:r>
              <a:rPr lang="tr-TR" altLang="tr-TR" sz="2800" i="1" dirty="0" err="1" smtClean="0">
                <a:solidFill>
                  <a:srgbClr val="FFFF00"/>
                </a:solidFill>
                <a:latin typeface="Times New Roman" pitchFamily="18" charset="0"/>
              </a:rPr>
              <a:t>Cladophora</a:t>
            </a:r>
            <a:r>
              <a:rPr lang="tr-TR" altLang="tr-TR" sz="2800" i="1" dirty="0" smtClean="0">
                <a:solidFill>
                  <a:srgbClr val="00CCFF"/>
                </a:solidFill>
                <a:latin typeface="Times New Roman" pitchFamily="18" charset="0"/>
              </a:rPr>
              <a:t> </a:t>
            </a:r>
            <a:r>
              <a:rPr lang="tr-TR" altLang="tr-TR" sz="2800" dirty="0" smtClean="0">
                <a:solidFill>
                  <a:srgbClr val="00CCFF"/>
                </a:solidFill>
                <a:latin typeface="Times New Roman" pitchFamily="18" charset="0"/>
              </a:rPr>
              <a:t>önemli ölçüde </a:t>
            </a:r>
            <a:r>
              <a:rPr lang="tr-TR" altLang="tr-TR" sz="2800" b="1" dirty="0" smtClean="0">
                <a:solidFill>
                  <a:srgbClr val="00CCFF"/>
                </a:solidFill>
                <a:latin typeface="Times New Roman" pitchFamily="18" charset="0"/>
              </a:rPr>
              <a:t>marn </a:t>
            </a:r>
            <a:r>
              <a:rPr lang="tr-TR" altLang="tr-TR" sz="2800" dirty="0" smtClean="0">
                <a:solidFill>
                  <a:srgbClr val="00CCFF"/>
                </a:solidFill>
                <a:latin typeface="Times New Roman" pitchFamily="18" charset="0"/>
              </a:rPr>
              <a:t>oluşumuna neden olurlar. </a:t>
            </a:r>
            <a:r>
              <a:rPr lang="tr-TR" altLang="tr-TR" sz="2800" i="1" dirty="0" err="1" smtClean="0">
                <a:solidFill>
                  <a:srgbClr val="00CCFF"/>
                </a:solidFill>
                <a:latin typeface="Times New Roman" pitchFamily="18" charset="0"/>
              </a:rPr>
              <a:t>Chara</a:t>
            </a:r>
            <a:r>
              <a:rPr lang="tr-TR" altLang="tr-TR" sz="2800" i="1" dirty="0" smtClean="0">
                <a:solidFill>
                  <a:srgbClr val="00CCFF"/>
                </a:solidFill>
                <a:latin typeface="Times New Roman" pitchFamily="18" charset="0"/>
              </a:rPr>
              <a:t> </a:t>
            </a:r>
            <a:r>
              <a:rPr lang="tr-TR" altLang="tr-TR" sz="2800" dirty="0" smtClean="0">
                <a:solidFill>
                  <a:srgbClr val="00CCFF"/>
                </a:solidFill>
                <a:latin typeface="Times New Roman" pitchFamily="18" charset="0"/>
              </a:rPr>
              <a:t>ellendiği zaman fırça gibi batar ve kuru ağırlığının %30'u kireçtir. </a:t>
            </a:r>
            <a:endParaRPr lang="tr-TR" altLang="tr-TR" sz="2800" dirty="0" smtClean="0">
              <a:solidFill>
                <a:srgbClr val="00CCFF"/>
              </a:solidFill>
              <a:latin typeface="Times New Roman" pitchFamily="18" charset="0"/>
            </a:endParaRPr>
          </a:p>
          <a:p>
            <a:pPr algn="just" eaLnBrk="1" hangingPunct="1">
              <a:lnSpc>
                <a:spcPct val="130000"/>
              </a:lnSpc>
              <a:buFontTx/>
              <a:buNone/>
            </a:pPr>
            <a:r>
              <a:rPr lang="tr-TR" altLang="tr-TR" sz="2800" i="1" dirty="0">
                <a:solidFill>
                  <a:srgbClr val="00CCFF"/>
                </a:solidFill>
                <a:latin typeface="Times New Roman" pitchFamily="18" charset="0"/>
              </a:rPr>
              <a:t>	</a:t>
            </a:r>
            <a:r>
              <a:rPr lang="tr-TR" altLang="tr-TR" sz="2800" i="1" dirty="0" smtClean="0">
                <a:solidFill>
                  <a:srgbClr val="00CCFF"/>
                </a:solidFill>
                <a:latin typeface="Times New Roman" pitchFamily="18" charset="0"/>
              </a:rPr>
              <a:t>	</a:t>
            </a:r>
            <a:r>
              <a:rPr lang="tr-TR" altLang="tr-TR" sz="2800" i="1" dirty="0" err="1" smtClean="0">
                <a:solidFill>
                  <a:srgbClr val="00CCFF"/>
                </a:solidFill>
                <a:latin typeface="Times New Roman" pitchFamily="18" charset="0"/>
              </a:rPr>
              <a:t>Cladophora</a:t>
            </a:r>
            <a:r>
              <a:rPr lang="tr-TR" altLang="tr-TR" sz="2800" i="1" dirty="0" smtClean="0">
                <a:solidFill>
                  <a:srgbClr val="00CCFF"/>
                </a:solidFill>
                <a:latin typeface="Times New Roman" pitchFamily="18" charset="0"/>
              </a:rPr>
              <a:t> </a:t>
            </a:r>
            <a:r>
              <a:rPr lang="tr-TR" altLang="tr-TR" sz="2800" dirty="0" smtClean="0">
                <a:solidFill>
                  <a:srgbClr val="00CCFF"/>
                </a:solidFill>
                <a:latin typeface="Times New Roman" pitchFamily="18" charset="0"/>
              </a:rPr>
              <a:t>göl tabanında kireç topakları halinde yığılır. Bazı mavi-yeşil alg (</a:t>
            </a:r>
            <a:r>
              <a:rPr lang="tr-TR" altLang="tr-TR" sz="2800" dirty="0" err="1" smtClean="0">
                <a:solidFill>
                  <a:srgbClr val="00CCFF"/>
                </a:solidFill>
                <a:latin typeface="Times New Roman" pitchFamily="18" charset="0"/>
              </a:rPr>
              <a:t>Cyanophyta</a:t>
            </a:r>
            <a:r>
              <a:rPr lang="tr-TR" altLang="tr-TR" sz="2800" dirty="0" smtClean="0">
                <a:solidFill>
                  <a:srgbClr val="00CCFF"/>
                </a:solidFill>
                <a:latin typeface="Times New Roman" pitchFamily="18" charset="0"/>
              </a:rPr>
              <a:t>) ve bakteriler de kireç oluşturma yeteneğindedir.</a:t>
            </a:r>
          </a:p>
        </p:txBody>
      </p:sp>
    </p:spTree>
    <p:extLst>
      <p:ext uri="{BB962C8B-B14F-4D97-AF65-F5344CB8AC3E}">
        <p14:creationId xmlns:p14="http://schemas.microsoft.com/office/powerpoint/2010/main" val="238420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227687F8-DCFC-475B-9ABD-415C2F8B4435}" type="slidenum">
              <a:rPr lang="tr-TR">
                <a:solidFill>
                  <a:srgbClr val="808080"/>
                </a:solidFill>
              </a:rPr>
              <a:pPr>
                <a:defRPr/>
              </a:pPr>
              <a:t>31</a:t>
            </a:fld>
            <a:endParaRPr lang="tr-TR">
              <a:solidFill>
                <a:srgbClr val="808080"/>
              </a:solidFill>
            </a:endParaRPr>
          </a:p>
        </p:txBody>
      </p:sp>
      <p:sp>
        <p:nvSpPr>
          <p:cNvPr id="104451" name="Rectangle 2"/>
          <p:cNvSpPr>
            <a:spLocks noGrp="1" noChangeArrowheads="1"/>
          </p:cNvSpPr>
          <p:nvPr>
            <p:ph type="title"/>
          </p:nvPr>
        </p:nvSpPr>
        <p:spPr/>
        <p:txBody>
          <a:bodyPr/>
          <a:lstStyle/>
          <a:p>
            <a:pPr eaLnBrk="1" hangingPunct="1"/>
            <a:r>
              <a:rPr lang="tr-TR" altLang="tr-TR" b="1" smtClean="0">
                <a:solidFill>
                  <a:srgbClr val="00FF00"/>
                </a:solidFill>
              </a:rPr>
              <a:t>Kalsiyum Karbonat</a:t>
            </a:r>
          </a:p>
        </p:txBody>
      </p:sp>
      <p:sp>
        <p:nvSpPr>
          <p:cNvPr id="104452" name="Rectangle 3"/>
          <p:cNvSpPr>
            <a:spLocks noGrp="1" noChangeArrowheads="1"/>
          </p:cNvSpPr>
          <p:nvPr>
            <p:ph type="body" idx="1"/>
          </p:nvPr>
        </p:nvSpPr>
        <p:spPr>
          <a:xfrm>
            <a:off x="685800" y="1600200"/>
            <a:ext cx="7772400" cy="4648200"/>
          </a:xfrm>
        </p:spPr>
        <p:txBody>
          <a:bodyPr/>
          <a:lstStyle/>
          <a:p>
            <a:pPr algn="just" eaLnBrk="1" hangingPunct="1">
              <a:lnSpc>
                <a:spcPct val="130000"/>
              </a:lnSpc>
              <a:buFontTx/>
              <a:buNone/>
            </a:pPr>
            <a:r>
              <a:rPr lang="tr-TR" altLang="tr-TR" sz="2800" smtClean="0">
                <a:latin typeface="Times New Roman" pitchFamily="18" charset="0"/>
              </a:rPr>
              <a:t>		</a:t>
            </a:r>
            <a:r>
              <a:rPr lang="tr-TR" altLang="tr-TR" sz="2800" smtClean="0">
                <a:solidFill>
                  <a:srgbClr val="FFFF00"/>
                </a:solidFill>
                <a:latin typeface="Times New Roman" pitchFamily="18" charset="0"/>
              </a:rPr>
              <a:t>Tatlı sularda kireç sadece işlevler sonucu oluşmaz, sıcaklığa bağlı olarak C0</a:t>
            </a:r>
            <a:r>
              <a:rPr lang="tr-TR" altLang="tr-TR" sz="2800" baseline="-25000" smtClean="0">
                <a:solidFill>
                  <a:srgbClr val="FFFF00"/>
                </a:solidFill>
                <a:latin typeface="Times New Roman" pitchFamily="18" charset="0"/>
              </a:rPr>
              <a:t>2</a:t>
            </a:r>
            <a:r>
              <a:rPr lang="tr-TR" altLang="tr-TR" sz="2800" smtClean="0">
                <a:solidFill>
                  <a:srgbClr val="FFFF00"/>
                </a:solidFill>
                <a:latin typeface="Times New Roman" pitchFamily="18" charset="0"/>
              </a:rPr>
              <a:t>'in tüketilmesi, pH ve partiküllerin kısmi basıncı da kireç oluşumunda etkilidir.</a:t>
            </a:r>
            <a:r>
              <a:rPr lang="tr-TR" altLang="tr-TR" sz="2800" smtClean="0">
                <a:latin typeface="Times New Roman" pitchFamily="18" charset="0"/>
              </a:rPr>
              <a:t> </a:t>
            </a:r>
          </a:p>
          <a:p>
            <a:pPr algn="just" eaLnBrk="1" hangingPunct="1">
              <a:lnSpc>
                <a:spcPct val="130000"/>
              </a:lnSpc>
              <a:buFontTx/>
              <a:buNone/>
            </a:pPr>
            <a:r>
              <a:rPr lang="tr-TR" altLang="tr-TR" sz="2800" smtClean="0">
                <a:latin typeface="Times New Roman" pitchFamily="18" charset="0"/>
              </a:rPr>
              <a:t>	</a:t>
            </a:r>
            <a:r>
              <a:rPr lang="tr-TR" altLang="tr-TR" sz="2800" smtClean="0">
                <a:solidFill>
                  <a:srgbClr val="00CCFF"/>
                </a:solidFill>
                <a:latin typeface="Times New Roman" pitchFamily="18" charset="0"/>
              </a:rPr>
              <a:t>	Fosfat eksikliği suda C0</a:t>
            </a:r>
            <a:r>
              <a:rPr lang="tr-TR" altLang="tr-TR" sz="2800" baseline="-25000" smtClean="0">
                <a:solidFill>
                  <a:srgbClr val="00CCFF"/>
                </a:solidFill>
                <a:latin typeface="Times New Roman" pitchFamily="18" charset="0"/>
              </a:rPr>
              <a:t>2</a:t>
            </a:r>
            <a:r>
              <a:rPr lang="tr-TR" altLang="tr-TR" sz="2800" smtClean="0">
                <a:solidFill>
                  <a:srgbClr val="00CCFF"/>
                </a:solidFill>
                <a:latin typeface="Times New Roman" pitchFamily="18" charset="0"/>
              </a:rPr>
              <a:t> azalmasına neden olduğundan, dolaylı olarak kireç oluşumu kolaylaşmış olur.</a:t>
            </a:r>
          </a:p>
        </p:txBody>
      </p:sp>
    </p:spTree>
    <p:extLst>
      <p:ext uri="{BB962C8B-B14F-4D97-AF65-F5344CB8AC3E}">
        <p14:creationId xmlns:p14="http://schemas.microsoft.com/office/powerpoint/2010/main" val="305314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FDA3C1F6-DDC3-4F9E-B20D-F8CE02A355AD}" type="slidenum">
              <a:rPr lang="tr-TR">
                <a:solidFill>
                  <a:srgbClr val="808080"/>
                </a:solidFill>
              </a:rPr>
              <a:pPr>
                <a:defRPr/>
              </a:pPr>
              <a:t>32</a:t>
            </a:fld>
            <a:endParaRPr lang="tr-TR">
              <a:solidFill>
                <a:srgbClr val="808080"/>
              </a:solidFill>
            </a:endParaRPr>
          </a:p>
        </p:txBody>
      </p:sp>
      <p:sp>
        <p:nvSpPr>
          <p:cNvPr id="105475" name="Rectangle 2"/>
          <p:cNvSpPr>
            <a:spLocks noGrp="1" noChangeArrowheads="1"/>
          </p:cNvSpPr>
          <p:nvPr>
            <p:ph type="title"/>
          </p:nvPr>
        </p:nvSpPr>
        <p:spPr/>
        <p:txBody>
          <a:bodyPr/>
          <a:lstStyle/>
          <a:p>
            <a:pPr eaLnBrk="1" hangingPunct="1"/>
            <a:r>
              <a:rPr lang="tr-TR" altLang="tr-TR" b="1" smtClean="0">
                <a:solidFill>
                  <a:srgbClr val="00FF00"/>
                </a:solidFill>
              </a:rPr>
              <a:t>Kalsiyum Karbonat</a:t>
            </a:r>
          </a:p>
        </p:txBody>
      </p:sp>
      <p:sp>
        <p:nvSpPr>
          <p:cNvPr id="105476" name="Rectangle 3"/>
          <p:cNvSpPr>
            <a:spLocks noGrp="1" noChangeArrowheads="1"/>
          </p:cNvSpPr>
          <p:nvPr>
            <p:ph type="body" idx="1"/>
          </p:nvPr>
        </p:nvSpPr>
        <p:spPr>
          <a:xfrm>
            <a:off x="457200" y="1371600"/>
            <a:ext cx="8229600" cy="4754563"/>
          </a:xfrm>
        </p:spPr>
        <p:txBody>
          <a:bodyPr/>
          <a:lstStyle/>
          <a:p>
            <a:pPr algn="just" eaLnBrk="1" hangingPunct="1">
              <a:lnSpc>
                <a:spcPct val="110000"/>
              </a:lnSpc>
              <a:buFontTx/>
              <a:buNone/>
            </a:pPr>
            <a:r>
              <a:rPr lang="tr-TR" altLang="tr-TR" sz="2800" smtClean="0">
                <a:latin typeface="Times New Roman" pitchFamily="18" charset="0"/>
              </a:rPr>
              <a:t>		</a:t>
            </a:r>
            <a:r>
              <a:rPr lang="tr-TR" altLang="tr-TR" sz="2800" smtClean="0">
                <a:solidFill>
                  <a:srgbClr val="00CCFF"/>
                </a:solidFill>
                <a:latin typeface="Times New Roman" pitchFamily="18" charset="0"/>
              </a:rPr>
              <a:t>Kalsiyum ve magnezyum, karbonattan başka, anyonlarla da bileşik yapabilirler. Bunlardan bazıları bazı göllerde yüksek yoğunluklarda bulunabilir. </a:t>
            </a:r>
            <a:r>
              <a:rPr lang="tr-TR" altLang="tr-TR" sz="2800" smtClean="0">
                <a:solidFill>
                  <a:srgbClr val="FFFF00"/>
                </a:solidFill>
                <a:latin typeface="Times New Roman" pitchFamily="18" charset="0"/>
              </a:rPr>
              <a:t>Örneğin İsviçre Alplerinde bazı küçük göller CaS0</a:t>
            </a:r>
            <a:r>
              <a:rPr lang="tr-TR" altLang="tr-TR" sz="2800" baseline="-25000" smtClean="0">
                <a:solidFill>
                  <a:srgbClr val="FFFF00"/>
                </a:solidFill>
                <a:latin typeface="Times New Roman" pitchFamily="18" charset="0"/>
              </a:rPr>
              <a:t>4</a:t>
            </a:r>
            <a:r>
              <a:rPr lang="tr-TR" altLang="tr-TR" sz="2800" smtClean="0">
                <a:solidFill>
                  <a:srgbClr val="FFFF00"/>
                </a:solidFill>
                <a:latin typeface="Times New Roman" pitchFamily="18" charset="0"/>
              </a:rPr>
              <a:t> veya </a:t>
            </a:r>
            <a:r>
              <a:rPr lang="tr-TR" altLang="tr-TR" sz="2800" b="1" smtClean="0">
                <a:solidFill>
                  <a:srgbClr val="FFFF00"/>
                </a:solidFill>
                <a:latin typeface="Times New Roman" pitchFamily="18" charset="0"/>
              </a:rPr>
              <a:t>alçıtaşı </a:t>
            </a:r>
            <a:r>
              <a:rPr lang="tr-TR" altLang="tr-TR" sz="2800" smtClean="0">
                <a:solidFill>
                  <a:srgbClr val="FFFF00"/>
                </a:solidFill>
                <a:latin typeface="Times New Roman" pitchFamily="18" charset="0"/>
              </a:rPr>
              <a:t>bakımından zengindir.</a:t>
            </a:r>
            <a:r>
              <a:rPr lang="tr-TR" altLang="tr-TR" sz="2800" smtClean="0">
                <a:solidFill>
                  <a:srgbClr val="00CCFF"/>
                </a:solidFill>
                <a:latin typeface="Times New Roman" pitchFamily="18" charset="0"/>
              </a:rPr>
              <a:t> Alçıtaşı lokal sedimanda bulunduğu için oradan suya geçer. Magnezyum da sülfatla birleşik yaparak </a:t>
            </a:r>
            <a:r>
              <a:rPr lang="tr-TR" altLang="tr-TR" sz="2800" b="1" smtClean="0">
                <a:solidFill>
                  <a:srgbClr val="FFFF00"/>
                </a:solidFill>
                <a:latin typeface="Times New Roman" pitchFamily="18" charset="0"/>
              </a:rPr>
              <a:t>ingiliz tuzu </a:t>
            </a:r>
            <a:r>
              <a:rPr lang="tr-TR" altLang="tr-TR" sz="2800" smtClean="0">
                <a:solidFill>
                  <a:srgbClr val="FFFF00"/>
                </a:solidFill>
                <a:latin typeface="Times New Roman" pitchFamily="18" charset="0"/>
              </a:rPr>
              <a:t>(MgS0</a:t>
            </a:r>
            <a:r>
              <a:rPr lang="tr-TR" altLang="tr-TR" sz="2800" baseline="-25000" smtClean="0">
                <a:solidFill>
                  <a:srgbClr val="FFFF00"/>
                </a:solidFill>
                <a:latin typeface="Times New Roman" pitchFamily="18" charset="0"/>
              </a:rPr>
              <a:t>4</a:t>
            </a:r>
            <a:r>
              <a:rPr lang="tr-TR" altLang="tr-TR" sz="2800" smtClean="0">
                <a:solidFill>
                  <a:srgbClr val="FFFF00"/>
                </a:solidFill>
                <a:latin typeface="Times New Roman" pitchFamily="18" charset="0"/>
              </a:rPr>
              <a:t>-7H</a:t>
            </a:r>
            <a:r>
              <a:rPr lang="tr-TR" altLang="tr-TR" sz="2800" baseline="-25000" smtClean="0">
                <a:solidFill>
                  <a:srgbClr val="FFFF00"/>
                </a:solidFill>
                <a:latin typeface="Times New Roman" pitchFamily="18" charset="0"/>
              </a:rPr>
              <a:t>2</a:t>
            </a:r>
            <a:r>
              <a:rPr lang="tr-TR" altLang="tr-TR" sz="2800" smtClean="0">
                <a:solidFill>
                  <a:srgbClr val="FFFF00"/>
                </a:solidFill>
                <a:latin typeface="Times New Roman" pitchFamily="18" charset="0"/>
              </a:rPr>
              <a:t>0)</a:t>
            </a:r>
            <a:r>
              <a:rPr lang="tr-TR" altLang="tr-TR" sz="2800" smtClean="0">
                <a:solidFill>
                  <a:srgbClr val="00CCFF"/>
                </a:solidFill>
                <a:latin typeface="Times New Roman" pitchFamily="18" charset="0"/>
              </a:rPr>
              <a:t> halinde yüksek oranlarda bazı tuzlu göllerde bulunabilir. </a:t>
            </a:r>
          </a:p>
          <a:p>
            <a:pPr algn="just" eaLnBrk="1" hangingPunct="1">
              <a:lnSpc>
                <a:spcPct val="110000"/>
              </a:lnSpc>
              <a:buFontTx/>
              <a:buNone/>
            </a:pPr>
            <a:r>
              <a:rPr lang="tr-TR" altLang="tr-TR" sz="2800" smtClean="0">
                <a:latin typeface="Times New Roman" pitchFamily="18" charset="0"/>
              </a:rPr>
              <a:t/>
            </a:r>
            <a:br>
              <a:rPr lang="tr-TR" altLang="tr-TR" sz="2800" smtClean="0">
                <a:latin typeface="Times New Roman" pitchFamily="18" charset="0"/>
              </a:rPr>
            </a:br>
            <a:endParaRPr lang="tr-TR" altLang="tr-TR" sz="2800" smtClean="0">
              <a:latin typeface="Times New Roman" pitchFamily="18" charset="0"/>
            </a:endParaRPr>
          </a:p>
        </p:txBody>
      </p:sp>
    </p:spTree>
    <p:extLst>
      <p:ext uri="{BB962C8B-B14F-4D97-AF65-F5344CB8AC3E}">
        <p14:creationId xmlns:p14="http://schemas.microsoft.com/office/powerpoint/2010/main" val="1673722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ADE06D38-695C-4A0C-AEF1-6395EC93AE85}" type="slidenum">
              <a:rPr lang="tr-TR">
                <a:solidFill>
                  <a:srgbClr val="808080"/>
                </a:solidFill>
              </a:rPr>
              <a:pPr>
                <a:defRPr/>
              </a:pPr>
              <a:t>33</a:t>
            </a:fld>
            <a:endParaRPr lang="tr-TR">
              <a:solidFill>
                <a:srgbClr val="808080"/>
              </a:solidFill>
            </a:endParaRPr>
          </a:p>
        </p:txBody>
      </p:sp>
      <p:sp>
        <p:nvSpPr>
          <p:cNvPr id="106499" name="Rectangle 2"/>
          <p:cNvSpPr>
            <a:spLocks noGrp="1" noChangeArrowheads="1"/>
          </p:cNvSpPr>
          <p:nvPr>
            <p:ph type="title"/>
          </p:nvPr>
        </p:nvSpPr>
        <p:spPr/>
        <p:txBody>
          <a:bodyPr/>
          <a:lstStyle/>
          <a:p>
            <a:pPr eaLnBrk="1" hangingPunct="1"/>
            <a:r>
              <a:rPr lang="tr-TR" altLang="tr-TR" b="1" smtClean="0">
                <a:solidFill>
                  <a:srgbClr val="00FF00"/>
                </a:solidFill>
              </a:rPr>
              <a:t>Kalsiyum Karbonat</a:t>
            </a:r>
          </a:p>
        </p:txBody>
      </p:sp>
      <p:sp>
        <p:nvSpPr>
          <p:cNvPr id="106500" name="Rectangle 3"/>
          <p:cNvSpPr>
            <a:spLocks noGrp="1" noChangeArrowheads="1"/>
          </p:cNvSpPr>
          <p:nvPr>
            <p:ph type="body" idx="1"/>
          </p:nvPr>
        </p:nvSpPr>
        <p:spPr>
          <a:xfrm>
            <a:off x="457200" y="1981200"/>
            <a:ext cx="8077200" cy="3600450"/>
          </a:xfrm>
        </p:spPr>
        <p:txBody>
          <a:bodyPr/>
          <a:lstStyle/>
          <a:p>
            <a:pPr algn="just" eaLnBrk="1" hangingPunct="1">
              <a:lnSpc>
                <a:spcPct val="120000"/>
              </a:lnSpc>
              <a:buFontTx/>
              <a:buNone/>
            </a:pPr>
            <a:r>
              <a:rPr lang="tr-TR" altLang="tr-TR" sz="2800" smtClean="0">
                <a:latin typeface="Times New Roman" pitchFamily="18" charset="0"/>
              </a:rPr>
              <a:t>		</a:t>
            </a:r>
            <a:r>
              <a:rPr lang="tr-TR" altLang="tr-TR" sz="2800" smtClean="0">
                <a:solidFill>
                  <a:srgbClr val="00CCFF"/>
                </a:solidFill>
                <a:latin typeface="Times New Roman" pitchFamily="18" charset="0"/>
              </a:rPr>
              <a:t>Tuzlu göllerin bazılarında magnezyum kloritle bileşik yapmış olarak bulunur.</a:t>
            </a:r>
            <a:r>
              <a:rPr lang="tr-TR" altLang="tr-TR" sz="2800" smtClean="0">
                <a:latin typeface="Times New Roman" pitchFamily="18" charset="0"/>
              </a:rPr>
              <a:t> </a:t>
            </a:r>
            <a:r>
              <a:rPr lang="tr-TR" altLang="tr-TR" sz="2800" smtClean="0">
                <a:solidFill>
                  <a:srgbClr val="00CCFF"/>
                </a:solidFill>
                <a:latin typeface="Times New Roman" pitchFamily="18" charset="0"/>
              </a:rPr>
              <a:t>Çift karbonatlı</a:t>
            </a:r>
            <a:r>
              <a:rPr lang="tr-TR" altLang="tr-TR" sz="2800" smtClean="0">
                <a:latin typeface="Times New Roman" pitchFamily="18" charset="0"/>
              </a:rPr>
              <a:t> </a:t>
            </a:r>
            <a:r>
              <a:rPr lang="tr-TR" altLang="tr-TR" sz="2800" smtClean="0">
                <a:solidFill>
                  <a:srgbClr val="FFFF00"/>
                </a:solidFill>
                <a:latin typeface="Times New Roman" pitchFamily="18" charset="0"/>
              </a:rPr>
              <a:t>kalsiyum ve magnezyum (CaMgCO</a:t>
            </a:r>
            <a:r>
              <a:rPr lang="tr-TR" altLang="tr-TR" sz="2800" baseline="-25000" smtClean="0">
                <a:solidFill>
                  <a:srgbClr val="FFFF00"/>
                </a:solidFill>
                <a:latin typeface="Times New Roman" pitchFamily="18" charset="0"/>
              </a:rPr>
              <a:t>3</a:t>
            </a:r>
            <a:r>
              <a:rPr lang="tr-TR" altLang="tr-TR" sz="2800" smtClean="0">
                <a:solidFill>
                  <a:srgbClr val="FFFF00"/>
                </a:solidFill>
                <a:latin typeface="Times New Roman" pitchFamily="18" charset="0"/>
              </a:rPr>
              <a:t>)</a:t>
            </a:r>
            <a:r>
              <a:rPr lang="tr-TR" altLang="tr-TR" sz="2800" baseline="-25000" smtClean="0">
                <a:solidFill>
                  <a:srgbClr val="FFFF00"/>
                </a:solidFill>
                <a:latin typeface="Times New Roman" pitchFamily="18" charset="0"/>
              </a:rPr>
              <a:t>2</a:t>
            </a:r>
            <a:r>
              <a:rPr lang="tr-TR" altLang="tr-TR" sz="2800" smtClean="0">
                <a:solidFill>
                  <a:srgbClr val="FFFF00"/>
                </a:solidFill>
                <a:latin typeface="Times New Roman" pitchFamily="18" charset="0"/>
              </a:rPr>
              <a:t> yapısında olan Dolomit (bir tür beyaz mermer)</a:t>
            </a:r>
            <a:r>
              <a:rPr lang="tr-TR" altLang="tr-TR" sz="2800" smtClean="0">
                <a:latin typeface="Times New Roman" pitchFamily="18" charset="0"/>
              </a:rPr>
              <a:t> </a:t>
            </a:r>
            <a:r>
              <a:rPr lang="tr-TR" altLang="tr-TR" sz="2800" smtClean="0">
                <a:solidFill>
                  <a:srgbClr val="00CCFF"/>
                </a:solidFill>
                <a:latin typeface="Times New Roman" pitchFamily="18" charset="0"/>
              </a:rPr>
              <a:t>dünyanın çeşitli kısımlarında önemli</a:t>
            </a:r>
            <a:r>
              <a:rPr lang="tr-TR" altLang="tr-TR" sz="2800" smtClean="0">
                <a:latin typeface="Times New Roman" pitchFamily="18" charset="0"/>
              </a:rPr>
              <a:t> </a:t>
            </a:r>
            <a:r>
              <a:rPr lang="tr-TR" altLang="tr-TR" sz="2800" smtClean="0">
                <a:solidFill>
                  <a:srgbClr val="FFFF00"/>
                </a:solidFill>
                <a:latin typeface="Times New Roman" pitchFamily="18" charset="0"/>
              </a:rPr>
              <a:t>katyon kaynağı</a:t>
            </a:r>
            <a:r>
              <a:rPr lang="tr-TR" altLang="tr-TR" sz="2800" smtClean="0">
                <a:latin typeface="Times New Roman" pitchFamily="18" charset="0"/>
              </a:rPr>
              <a:t> </a:t>
            </a:r>
            <a:r>
              <a:rPr lang="tr-TR" altLang="tr-TR" sz="2800" smtClean="0">
                <a:solidFill>
                  <a:srgbClr val="00CCFF"/>
                </a:solidFill>
                <a:latin typeface="Times New Roman" pitchFamily="18" charset="0"/>
              </a:rPr>
              <a:t>olarak bulunur.</a:t>
            </a:r>
          </a:p>
        </p:txBody>
      </p:sp>
    </p:spTree>
    <p:extLst>
      <p:ext uri="{BB962C8B-B14F-4D97-AF65-F5344CB8AC3E}">
        <p14:creationId xmlns:p14="http://schemas.microsoft.com/office/powerpoint/2010/main" val="42654170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7E04221B-D5CD-40F9-BB6D-126696614D0A}" type="slidenum">
              <a:rPr lang="tr-TR">
                <a:solidFill>
                  <a:srgbClr val="808080"/>
                </a:solidFill>
              </a:rPr>
              <a:pPr>
                <a:defRPr/>
              </a:pPr>
              <a:t>34</a:t>
            </a:fld>
            <a:endParaRPr lang="tr-TR">
              <a:solidFill>
                <a:srgbClr val="808080"/>
              </a:solidFill>
            </a:endParaRPr>
          </a:p>
        </p:txBody>
      </p:sp>
      <p:sp>
        <p:nvSpPr>
          <p:cNvPr id="107523" name="Rectangle 2"/>
          <p:cNvSpPr>
            <a:spLocks noGrp="1" noChangeArrowheads="1"/>
          </p:cNvSpPr>
          <p:nvPr>
            <p:ph type="title"/>
          </p:nvPr>
        </p:nvSpPr>
        <p:spPr/>
        <p:txBody>
          <a:bodyPr/>
          <a:lstStyle/>
          <a:p>
            <a:pPr eaLnBrk="1" hangingPunct="1"/>
            <a:r>
              <a:rPr lang="tr-TR" altLang="tr-TR" b="1" smtClean="0">
                <a:solidFill>
                  <a:srgbClr val="00FF00"/>
                </a:solidFill>
              </a:rPr>
              <a:t>Kalsiyum Karbonat</a:t>
            </a:r>
          </a:p>
        </p:txBody>
      </p:sp>
      <p:sp>
        <p:nvSpPr>
          <p:cNvPr id="107524" name="Rectangle 3"/>
          <p:cNvSpPr>
            <a:spLocks noGrp="1" noChangeArrowheads="1"/>
          </p:cNvSpPr>
          <p:nvPr>
            <p:ph type="body" idx="1"/>
          </p:nvPr>
        </p:nvSpPr>
        <p:spPr>
          <a:xfrm>
            <a:off x="381000" y="1524000"/>
            <a:ext cx="8077200" cy="4648200"/>
          </a:xfrm>
        </p:spPr>
        <p:txBody>
          <a:bodyPr/>
          <a:lstStyle/>
          <a:p>
            <a:pPr algn="just" eaLnBrk="1" hangingPunct="1">
              <a:lnSpc>
                <a:spcPct val="130000"/>
              </a:lnSpc>
              <a:buFontTx/>
              <a:buNone/>
            </a:pPr>
            <a:r>
              <a:rPr lang="tr-TR" altLang="tr-TR" sz="2400" dirty="0" smtClean="0"/>
              <a:t>		</a:t>
            </a:r>
            <a:r>
              <a:rPr lang="tr-TR" altLang="tr-TR" sz="2400" dirty="0" smtClean="0">
                <a:solidFill>
                  <a:srgbClr val="00CCFF"/>
                </a:solidFill>
              </a:rPr>
              <a:t>Kalsiyum, sudaki bir çok canlının kabuk ve iskelet yapısında önemli bir maddedir. Sazan kültürü yapılan deney havuzlarında 10 hektarlık bir üretim alanında 10 kg'lık kalsiyumun ortamdan çekildiği saptanmıştır. </a:t>
            </a:r>
            <a:endParaRPr lang="tr-TR" altLang="tr-TR" sz="2400" dirty="0" smtClean="0">
              <a:solidFill>
                <a:srgbClr val="00CCFF"/>
              </a:solidFill>
            </a:endParaRPr>
          </a:p>
          <a:p>
            <a:pPr algn="just" eaLnBrk="1" hangingPunct="1">
              <a:lnSpc>
                <a:spcPct val="130000"/>
              </a:lnSpc>
              <a:buFontTx/>
              <a:buNone/>
            </a:pPr>
            <a:r>
              <a:rPr lang="tr-TR" altLang="tr-TR" sz="2400" dirty="0">
                <a:solidFill>
                  <a:srgbClr val="00CCFF"/>
                </a:solidFill>
              </a:rPr>
              <a:t>	</a:t>
            </a:r>
            <a:r>
              <a:rPr lang="tr-TR" altLang="tr-TR" sz="2400" dirty="0" smtClean="0">
                <a:solidFill>
                  <a:srgbClr val="00CCFF"/>
                </a:solidFill>
              </a:rPr>
              <a:t>	</a:t>
            </a:r>
            <a:r>
              <a:rPr lang="tr-TR" altLang="tr-TR" sz="2400" dirty="0" err="1" smtClean="0">
                <a:solidFill>
                  <a:srgbClr val="FFFF00"/>
                </a:solidFill>
              </a:rPr>
              <a:t>Amphipodlardan</a:t>
            </a:r>
            <a:r>
              <a:rPr lang="tr-TR" altLang="tr-TR" sz="2400" dirty="0" smtClean="0">
                <a:solidFill>
                  <a:srgbClr val="FFFF00"/>
                </a:solidFill>
              </a:rPr>
              <a:t> </a:t>
            </a:r>
            <a:r>
              <a:rPr lang="tr-TR" altLang="tr-TR" sz="2400" i="1" dirty="0" err="1" smtClean="0">
                <a:solidFill>
                  <a:srgbClr val="FFFF00"/>
                </a:solidFill>
              </a:rPr>
              <a:t>Gammarus</a:t>
            </a:r>
            <a:r>
              <a:rPr lang="tr-TR" altLang="tr-TR" sz="2400" i="1" dirty="0" smtClean="0">
                <a:solidFill>
                  <a:srgbClr val="FFFF00"/>
                </a:solidFill>
              </a:rPr>
              <a:t> </a:t>
            </a:r>
            <a:r>
              <a:rPr lang="tr-TR" altLang="tr-TR" sz="2400" dirty="0" smtClean="0">
                <a:solidFill>
                  <a:srgbClr val="FFFF00"/>
                </a:solidFill>
              </a:rPr>
              <a:t>türleri kireçli sularda çok iyi </a:t>
            </a:r>
            <a:r>
              <a:rPr lang="tr-TR" altLang="tr-TR" sz="2400" dirty="0" smtClean="0">
                <a:solidFill>
                  <a:srgbClr val="00CCFF"/>
                </a:solidFill>
              </a:rPr>
              <a:t>geliştiği halde bitkilerden </a:t>
            </a:r>
            <a:r>
              <a:rPr lang="tr-TR" altLang="tr-TR" sz="2400" dirty="0" err="1" smtClean="0">
                <a:solidFill>
                  <a:srgbClr val="FFFF00"/>
                </a:solidFill>
              </a:rPr>
              <a:t>Characea</a:t>
            </a:r>
            <a:r>
              <a:rPr lang="tr-TR" altLang="tr-TR" sz="2400" dirty="0" smtClean="0">
                <a:solidFill>
                  <a:srgbClr val="FFFF00"/>
                </a:solidFill>
              </a:rPr>
              <a:t> familyası </a:t>
            </a:r>
            <a:r>
              <a:rPr lang="tr-TR" altLang="tr-TR" sz="2400" i="1" dirty="0" smtClean="0">
                <a:solidFill>
                  <a:srgbClr val="FFFF00"/>
                </a:solidFill>
              </a:rPr>
              <a:t>(</a:t>
            </a:r>
            <a:r>
              <a:rPr lang="tr-TR" altLang="tr-TR" sz="2400" i="1" dirty="0" err="1" smtClean="0">
                <a:solidFill>
                  <a:srgbClr val="FFFF00"/>
                </a:solidFill>
              </a:rPr>
              <a:t>Isoetes</a:t>
            </a:r>
            <a:r>
              <a:rPr lang="tr-TR" altLang="tr-TR" sz="2400" i="1" dirty="0" smtClean="0">
                <a:solidFill>
                  <a:srgbClr val="FFFF00"/>
                </a:solidFill>
              </a:rPr>
              <a:t> </a:t>
            </a:r>
            <a:r>
              <a:rPr lang="tr-TR" altLang="tr-TR" sz="2400" i="1" dirty="0" err="1" smtClean="0">
                <a:solidFill>
                  <a:srgbClr val="FFFF00"/>
                </a:solidFill>
              </a:rPr>
              <a:t>lacustris</a:t>
            </a:r>
            <a:r>
              <a:rPr lang="tr-TR" altLang="tr-TR" sz="2400" i="1" dirty="0" smtClean="0">
                <a:solidFill>
                  <a:srgbClr val="FFFF00"/>
                </a:solidFill>
              </a:rPr>
              <a:t>) </a:t>
            </a:r>
            <a:r>
              <a:rPr lang="tr-TR" altLang="tr-TR" sz="2400" dirty="0" smtClean="0">
                <a:solidFill>
                  <a:srgbClr val="FFFF00"/>
                </a:solidFill>
              </a:rPr>
              <a:t>kireci az sularda daha iyi </a:t>
            </a:r>
            <a:r>
              <a:rPr lang="tr-TR" altLang="tr-TR" sz="2400" dirty="0" smtClean="0">
                <a:solidFill>
                  <a:srgbClr val="00CCFF"/>
                </a:solidFill>
              </a:rPr>
              <a:t>gelişir.</a:t>
            </a:r>
          </a:p>
        </p:txBody>
      </p:sp>
    </p:spTree>
    <p:extLst>
      <p:ext uri="{BB962C8B-B14F-4D97-AF65-F5344CB8AC3E}">
        <p14:creationId xmlns:p14="http://schemas.microsoft.com/office/powerpoint/2010/main" val="28959703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9DC3AFE3-D418-46B4-8F23-213293BE1397}" type="slidenum">
              <a:rPr lang="tr-TR">
                <a:solidFill>
                  <a:srgbClr val="808080"/>
                </a:solidFill>
              </a:rPr>
              <a:pPr>
                <a:defRPr/>
              </a:pPr>
              <a:t>35</a:t>
            </a:fld>
            <a:endParaRPr lang="tr-TR">
              <a:solidFill>
                <a:srgbClr val="808080"/>
              </a:solidFill>
            </a:endParaRPr>
          </a:p>
        </p:txBody>
      </p:sp>
      <p:pic>
        <p:nvPicPr>
          <p:cNvPr id="108547" name="Picture 5" descr="45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0"/>
            <a:ext cx="4876800"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7" descr="Gammarus%20psuedolimnaeus16x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Text Box 8"/>
          <p:cNvSpPr txBox="1">
            <a:spLocks noChangeArrowheads="1"/>
          </p:cNvSpPr>
          <p:nvPr/>
        </p:nvSpPr>
        <p:spPr bwMode="auto">
          <a:xfrm>
            <a:off x="3810000" y="6019800"/>
            <a:ext cx="1824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fontAlgn="base" hangingPunct="1">
              <a:spcBef>
                <a:spcPct val="0"/>
              </a:spcBef>
              <a:spcAft>
                <a:spcPct val="0"/>
              </a:spcAft>
            </a:pPr>
            <a:r>
              <a:rPr kumimoji="0" lang="tr-TR" altLang="tr-TR" sz="2800" b="1" i="1">
                <a:solidFill>
                  <a:srgbClr val="FF0000"/>
                </a:solidFill>
              </a:rPr>
              <a:t>Gammarus</a:t>
            </a:r>
          </a:p>
        </p:txBody>
      </p:sp>
    </p:spTree>
    <p:extLst>
      <p:ext uri="{BB962C8B-B14F-4D97-AF65-F5344CB8AC3E}">
        <p14:creationId xmlns:p14="http://schemas.microsoft.com/office/powerpoint/2010/main" val="2643552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4379EE17-0B7E-4F38-85FA-D1E0F4273949}" type="slidenum">
              <a:rPr lang="tr-TR">
                <a:solidFill>
                  <a:srgbClr val="808080"/>
                </a:solidFill>
              </a:rPr>
              <a:pPr>
                <a:defRPr/>
              </a:pPr>
              <a:t>36</a:t>
            </a:fld>
            <a:endParaRPr lang="tr-TR">
              <a:solidFill>
                <a:srgbClr val="808080"/>
              </a:solidFill>
            </a:endParaRPr>
          </a:p>
        </p:txBody>
      </p:sp>
      <p:sp>
        <p:nvSpPr>
          <p:cNvPr id="109571" name="Rectangle 2"/>
          <p:cNvSpPr>
            <a:spLocks noGrp="1" noChangeArrowheads="1"/>
          </p:cNvSpPr>
          <p:nvPr>
            <p:ph type="title"/>
          </p:nvPr>
        </p:nvSpPr>
        <p:spPr/>
        <p:txBody>
          <a:bodyPr/>
          <a:lstStyle/>
          <a:p>
            <a:pPr eaLnBrk="1" hangingPunct="1"/>
            <a:r>
              <a:rPr lang="tr-TR" altLang="tr-TR" b="1" smtClean="0">
                <a:solidFill>
                  <a:srgbClr val="FFFF00"/>
                </a:solidFill>
              </a:rPr>
              <a:t>Kalsiyum Döngüsü</a:t>
            </a:r>
          </a:p>
        </p:txBody>
      </p:sp>
      <p:sp>
        <p:nvSpPr>
          <p:cNvPr id="109572" name="Rectangle 3"/>
          <p:cNvSpPr>
            <a:spLocks noGrp="1" noChangeArrowheads="1"/>
          </p:cNvSpPr>
          <p:nvPr>
            <p:ph type="body" idx="1"/>
          </p:nvPr>
        </p:nvSpPr>
        <p:spPr>
          <a:xfrm>
            <a:off x="381000" y="1371600"/>
            <a:ext cx="8382000" cy="4525963"/>
          </a:xfrm>
        </p:spPr>
        <p:txBody>
          <a:bodyPr/>
          <a:lstStyle/>
          <a:p>
            <a:pPr algn="just" eaLnBrk="1" hangingPunct="1">
              <a:lnSpc>
                <a:spcPct val="140000"/>
              </a:lnSpc>
              <a:buFontTx/>
              <a:buNone/>
            </a:pPr>
            <a:r>
              <a:rPr lang="tr-TR" altLang="tr-TR" sz="2800" dirty="0" smtClean="0">
                <a:solidFill>
                  <a:srgbClr val="00CCFF"/>
                </a:solidFill>
                <a:latin typeface="Times New Roman" pitchFamily="18" charset="0"/>
              </a:rPr>
              <a:t>		Sudaki kirecin incelenmesinden, kalsiyum ve karbonatın tamamen </a:t>
            </a:r>
            <a:r>
              <a:rPr lang="tr-TR" altLang="tr-TR" sz="2800" dirty="0" smtClean="0">
                <a:solidFill>
                  <a:srgbClr val="FFFF00"/>
                </a:solidFill>
                <a:latin typeface="Times New Roman" pitchFamily="18" charset="0"/>
              </a:rPr>
              <a:t>kaya tabakalarından </a:t>
            </a:r>
            <a:r>
              <a:rPr lang="tr-TR" altLang="tr-TR" sz="2800" dirty="0" smtClean="0">
                <a:solidFill>
                  <a:srgbClr val="00CCFF"/>
                </a:solidFill>
                <a:latin typeface="Times New Roman" pitchFamily="18" charset="0"/>
              </a:rPr>
              <a:t>sağlandığı anlaşılmaktadır. </a:t>
            </a:r>
            <a:endParaRPr lang="tr-TR" altLang="tr-TR" sz="2800" dirty="0" smtClean="0">
              <a:solidFill>
                <a:srgbClr val="00CCFF"/>
              </a:solidFill>
              <a:latin typeface="Times New Roman" pitchFamily="18" charset="0"/>
            </a:endParaRPr>
          </a:p>
          <a:p>
            <a:pPr algn="just" eaLnBrk="1" hangingPunct="1">
              <a:lnSpc>
                <a:spcPct val="140000"/>
              </a:lnSpc>
              <a:buFontTx/>
              <a:buNone/>
            </a:pPr>
            <a:r>
              <a:rPr lang="tr-TR" altLang="tr-TR" sz="2800" dirty="0">
                <a:solidFill>
                  <a:srgbClr val="00CCFF"/>
                </a:solidFill>
                <a:latin typeface="Times New Roman" pitchFamily="18" charset="0"/>
              </a:rPr>
              <a:t>	</a:t>
            </a:r>
            <a:r>
              <a:rPr lang="tr-TR" altLang="tr-TR" sz="2800" dirty="0" smtClean="0">
                <a:solidFill>
                  <a:srgbClr val="00CCFF"/>
                </a:solidFill>
                <a:latin typeface="Times New Roman" pitchFamily="18" charset="0"/>
              </a:rPr>
              <a:t>	</a:t>
            </a:r>
            <a:r>
              <a:rPr lang="tr-TR" altLang="tr-TR" sz="2800" dirty="0" smtClean="0">
                <a:solidFill>
                  <a:srgbClr val="00CCFF"/>
                </a:solidFill>
                <a:latin typeface="Times New Roman" pitchFamily="18" charset="0"/>
              </a:rPr>
              <a:t>İyonlar </a:t>
            </a:r>
            <a:r>
              <a:rPr lang="tr-TR" altLang="tr-TR" sz="2800" dirty="0" smtClean="0">
                <a:solidFill>
                  <a:srgbClr val="00CCFF"/>
                </a:solidFill>
                <a:latin typeface="Times New Roman" pitchFamily="18" charset="0"/>
              </a:rPr>
              <a:t>bu yapılardan çözünerek göl veya nehirlere taşınır. Suda bazı hayvanların kabuk yapısında, kemik oluşumunda, omurgalılarda ve bitkilerde kireç birikiminde rol oynarlar. </a:t>
            </a:r>
          </a:p>
        </p:txBody>
      </p:sp>
    </p:spTree>
    <p:extLst>
      <p:ext uri="{BB962C8B-B14F-4D97-AF65-F5344CB8AC3E}">
        <p14:creationId xmlns:p14="http://schemas.microsoft.com/office/powerpoint/2010/main" val="35213692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5AAA78B4-F256-4778-89CA-416658BAA89F}" type="slidenum">
              <a:rPr lang="tr-TR">
                <a:solidFill>
                  <a:srgbClr val="808080"/>
                </a:solidFill>
              </a:rPr>
              <a:pPr>
                <a:defRPr/>
              </a:pPr>
              <a:t>37</a:t>
            </a:fld>
            <a:endParaRPr lang="tr-TR">
              <a:solidFill>
                <a:srgbClr val="808080"/>
              </a:solidFill>
            </a:endParaRPr>
          </a:p>
        </p:txBody>
      </p:sp>
      <p:sp>
        <p:nvSpPr>
          <p:cNvPr id="110595" name="Rectangle 2"/>
          <p:cNvSpPr>
            <a:spLocks noGrp="1" noChangeArrowheads="1"/>
          </p:cNvSpPr>
          <p:nvPr>
            <p:ph type="title"/>
          </p:nvPr>
        </p:nvSpPr>
        <p:spPr/>
        <p:txBody>
          <a:bodyPr/>
          <a:lstStyle/>
          <a:p>
            <a:pPr eaLnBrk="1" hangingPunct="1"/>
            <a:r>
              <a:rPr lang="tr-TR" altLang="tr-TR" b="1" smtClean="0">
                <a:solidFill>
                  <a:srgbClr val="FFFF00"/>
                </a:solidFill>
              </a:rPr>
              <a:t>Kalsiyum Döngüsü</a:t>
            </a:r>
          </a:p>
        </p:txBody>
      </p:sp>
      <p:sp>
        <p:nvSpPr>
          <p:cNvPr id="110596" name="Rectangle 3"/>
          <p:cNvSpPr>
            <a:spLocks noGrp="1" noChangeArrowheads="1"/>
          </p:cNvSpPr>
          <p:nvPr>
            <p:ph type="body" idx="1"/>
          </p:nvPr>
        </p:nvSpPr>
        <p:spPr>
          <a:xfrm>
            <a:off x="533400" y="1676400"/>
            <a:ext cx="8001000" cy="3733800"/>
          </a:xfrm>
        </p:spPr>
        <p:txBody>
          <a:bodyPr/>
          <a:lstStyle/>
          <a:p>
            <a:pPr algn="just" eaLnBrk="1" hangingPunct="1">
              <a:lnSpc>
                <a:spcPct val="120000"/>
              </a:lnSpc>
              <a:buFontTx/>
              <a:buNone/>
            </a:pPr>
            <a:r>
              <a:rPr lang="tr-TR" altLang="tr-TR" b="1" smtClean="0">
                <a:solidFill>
                  <a:schemeClr val="hlink"/>
                </a:solidFill>
                <a:latin typeface="Times New Roman" pitchFamily="18" charset="0"/>
              </a:rPr>
              <a:t>		Kalsiyum nehirlerle denize ulaşır ve orada mercan kayalığında ve hayvan kabuklarından oluşan dip sedimanında bloke olarak birikir. Burada jeolojik olaylarla su yüzüne çıkıncaya kadar kalır.</a:t>
            </a:r>
          </a:p>
          <a:p>
            <a:pPr algn="just" eaLnBrk="1" hangingPunct="1">
              <a:lnSpc>
                <a:spcPct val="120000"/>
              </a:lnSpc>
            </a:pPr>
            <a:endParaRPr lang="tr-TR" altLang="tr-TR" b="1" smtClean="0">
              <a:solidFill>
                <a:schemeClr val="hlink"/>
              </a:solidFill>
              <a:latin typeface="Times New Roman" pitchFamily="18" charset="0"/>
            </a:endParaRPr>
          </a:p>
        </p:txBody>
      </p:sp>
    </p:spTree>
    <p:extLst>
      <p:ext uri="{BB962C8B-B14F-4D97-AF65-F5344CB8AC3E}">
        <p14:creationId xmlns:p14="http://schemas.microsoft.com/office/powerpoint/2010/main" val="3333703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AD2EA598-95BC-4635-85F3-2ADC4111FA70}" type="slidenum">
              <a:rPr lang="tr-TR">
                <a:solidFill>
                  <a:srgbClr val="808080"/>
                </a:solidFill>
              </a:rPr>
              <a:pPr>
                <a:defRPr/>
              </a:pPr>
              <a:t>38</a:t>
            </a:fld>
            <a:endParaRPr lang="tr-TR">
              <a:solidFill>
                <a:srgbClr val="808080"/>
              </a:solidFill>
            </a:endParaRPr>
          </a:p>
        </p:txBody>
      </p:sp>
      <p:sp>
        <p:nvSpPr>
          <p:cNvPr id="111619" name="Rectangle 2"/>
          <p:cNvSpPr>
            <a:spLocks noGrp="1" noChangeArrowheads="1"/>
          </p:cNvSpPr>
          <p:nvPr>
            <p:ph type="title"/>
          </p:nvPr>
        </p:nvSpPr>
        <p:spPr/>
        <p:txBody>
          <a:bodyPr/>
          <a:lstStyle/>
          <a:p>
            <a:pPr eaLnBrk="1" hangingPunct="1"/>
            <a:r>
              <a:rPr lang="tr-TR" altLang="tr-TR" b="1" smtClean="0">
                <a:solidFill>
                  <a:srgbClr val="FF0000"/>
                </a:solidFill>
              </a:rPr>
              <a:t>2. Sodyum ve Potasyum</a:t>
            </a:r>
          </a:p>
        </p:txBody>
      </p:sp>
      <p:sp>
        <p:nvSpPr>
          <p:cNvPr id="111620" name="Rectangle 3"/>
          <p:cNvSpPr>
            <a:spLocks noGrp="1" noChangeArrowheads="1"/>
          </p:cNvSpPr>
          <p:nvPr>
            <p:ph type="body" idx="1"/>
          </p:nvPr>
        </p:nvSpPr>
        <p:spPr>
          <a:xfrm>
            <a:off x="381000" y="1295400"/>
            <a:ext cx="8077200" cy="5029200"/>
          </a:xfrm>
        </p:spPr>
        <p:txBody>
          <a:bodyPr/>
          <a:lstStyle/>
          <a:p>
            <a:pPr algn="just" eaLnBrk="1" hangingPunct="1">
              <a:lnSpc>
                <a:spcPct val="130000"/>
              </a:lnSpc>
              <a:buFontTx/>
              <a:buNone/>
            </a:pPr>
            <a:r>
              <a:rPr lang="tr-TR" altLang="tr-TR" sz="2800" smtClean="0">
                <a:latin typeface="Times New Roman" pitchFamily="18" charset="0"/>
              </a:rPr>
              <a:t>		</a:t>
            </a:r>
            <a:r>
              <a:rPr lang="tr-TR" altLang="tr-TR" sz="2800" smtClean="0">
                <a:solidFill>
                  <a:srgbClr val="FFFF00"/>
                </a:solidFill>
                <a:latin typeface="Times New Roman" pitchFamily="18" charset="0"/>
              </a:rPr>
              <a:t>Doğal sularda düşük yoğunluklarda sodyum ve potasyum bulunduğu zaman genellikle sodyum miktarı potasyumdan biraz fazladır.</a:t>
            </a:r>
          </a:p>
          <a:p>
            <a:pPr algn="just" eaLnBrk="1" hangingPunct="1">
              <a:lnSpc>
                <a:spcPct val="130000"/>
              </a:lnSpc>
              <a:buFontTx/>
              <a:buNone/>
            </a:pPr>
            <a:r>
              <a:rPr lang="tr-TR" altLang="tr-TR" sz="2800" smtClean="0">
                <a:latin typeface="Times New Roman" pitchFamily="18" charset="0"/>
              </a:rPr>
              <a:t>		 </a:t>
            </a:r>
            <a:r>
              <a:rPr lang="tr-TR" altLang="tr-TR" sz="2800" smtClean="0">
                <a:solidFill>
                  <a:schemeClr val="accent1"/>
                </a:solidFill>
                <a:latin typeface="Times New Roman" pitchFamily="18" charset="0"/>
              </a:rPr>
              <a:t>Yumuşak sularda aşağı yukarı sodyum yüzde olarak kalsiyumdan sonra ikinci gelir</a:t>
            </a:r>
            <a:r>
              <a:rPr lang="tr-TR" altLang="tr-TR" sz="2800" smtClean="0">
                <a:latin typeface="Times New Roman" pitchFamily="18" charset="0"/>
              </a:rPr>
              <a:t>. </a:t>
            </a:r>
          </a:p>
          <a:p>
            <a:pPr algn="just" eaLnBrk="1" hangingPunct="1">
              <a:lnSpc>
                <a:spcPct val="130000"/>
              </a:lnSpc>
              <a:buFontTx/>
              <a:buNone/>
            </a:pPr>
            <a:r>
              <a:rPr lang="tr-TR" altLang="tr-TR" sz="2800" smtClean="0">
                <a:latin typeface="Times New Roman" pitchFamily="18" charset="0"/>
              </a:rPr>
              <a:t>		</a:t>
            </a:r>
            <a:r>
              <a:rPr lang="tr-TR" altLang="tr-TR" sz="2800" smtClean="0">
                <a:solidFill>
                  <a:srgbClr val="00FF00"/>
                </a:solidFill>
                <a:latin typeface="Times New Roman" pitchFamily="18" charset="0"/>
              </a:rPr>
              <a:t>Sert sularda oran düşer, genellikle kalsiyum ve magnezyumdan azdır. Doğal sularda sodyumun en yaygın bileşiği sodyum klorur veya tuzdur. </a:t>
            </a:r>
          </a:p>
        </p:txBody>
      </p:sp>
    </p:spTree>
    <p:extLst>
      <p:ext uri="{BB962C8B-B14F-4D97-AF65-F5344CB8AC3E}">
        <p14:creationId xmlns:p14="http://schemas.microsoft.com/office/powerpoint/2010/main" val="374901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FFB69863-3215-440C-96DA-7191DA4F130E}" type="slidenum">
              <a:rPr lang="tr-TR">
                <a:solidFill>
                  <a:srgbClr val="808080"/>
                </a:solidFill>
              </a:rPr>
              <a:pPr>
                <a:defRPr/>
              </a:pPr>
              <a:t>39</a:t>
            </a:fld>
            <a:endParaRPr lang="tr-TR">
              <a:solidFill>
                <a:srgbClr val="808080"/>
              </a:solidFill>
            </a:endParaRPr>
          </a:p>
        </p:txBody>
      </p:sp>
      <p:sp>
        <p:nvSpPr>
          <p:cNvPr id="112643" name="Rectangle 2"/>
          <p:cNvSpPr>
            <a:spLocks noGrp="1" noChangeArrowheads="1"/>
          </p:cNvSpPr>
          <p:nvPr>
            <p:ph type="title"/>
          </p:nvPr>
        </p:nvSpPr>
        <p:spPr/>
        <p:txBody>
          <a:bodyPr/>
          <a:lstStyle/>
          <a:p>
            <a:pPr eaLnBrk="1" hangingPunct="1"/>
            <a:r>
              <a:rPr lang="tr-TR" altLang="tr-TR" b="1" smtClean="0">
                <a:solidFill>
                  <a:srgbClr val="FF0000"/>
                </a:solidFill>
              </a:rPr>
              <a:t>2. Sodyum ve Potasyum</a:t>
            </a:r>
          </a:p>
        </p:txBody>
      </p:sp>
      <p:sp>
        <p:nvSpPr>
          <p:cNvPr id="112644" name="Rectangle 3"/>
          <p:cNvSpPr>
            <a:spLocks noGrp="1" noChangeArrowheads="1"/>
          </p:cNvSpPr>
          <p:nvPr>
            <p:ph type="body" idx="1"/>
          </p:nvPr>
        </p:nvSpPr>
        <p:spPr>
          <a:xfrm>
            <a:off x="457200" y="1600200"/>
            <a:ext cx="8077200" cy="4648200"/>
          </a:xfrm>
        </p:spPr>
        <p:txBody>
          <a:bodyPr/>
          <a:lstStyle/>
          <a:p>
            <a:pPr algn="just" eaLnBrk="1" hangingPunct="1">
              <a:lnSpc>
                <a:spcPct val="120000"/>
              </a:lnSpc>
              <a:buFontTx/>
              <a:buNone/>
            </a:pPr>
            <a:r>
              <a:rPr lang="tr-TR" altLang="tr-TR" sz="2800" smtClean="0">
                <a:latin typeface="Times New Roman" pitchFamily="18" charset="0"/>
              </a:rPr>
              <a:t>		Tuzlu göllerde tuz yoğunluğu %24-26'ya çıkabilir. </a:t>
            </a:r>
            <a:r>
              <a:rPr lang="tr-TR" altLang="tr-TR" sz="2800" smtClean="0">
                <a:solidFill>
                  <a:srgbClr val="FFFF00"/>
                </a:solidFill>
                <a:latin typeface="Times New Roman" pitchFamily="18" charset="0"/>
              </a:rPr>
              <a:t>Bazı göllerde sodyum, sodyum tetraborat veya </a:t>
            </a:r>
            <a:r>
              <a:rPr lang="tr-TR" altLang="tr-TR" sz="2800" b="1" smtClean="0">
                <a:solidFill>
                  <a:srgbClr val="FFFF00"/>
                </a:solidFill>
                <a:latin typeface="Times New Roman" pitchFamily="18" charset="0"/>
              </a:rPr>
              <a:t>boraks </a:t>
            </a:r>
            <a:r>
              <a:rPr lang="tr-TR" altLang="tr-TR" sz="2800" smtClean="0">
                <a:solidFill>
                  <a:srgbClr val="FFFF00"/>
                </a:solidFill>
                <a:latin typeface="Times New Roman" pitchFamily="18" charset="0"/>
              </a:rPr>
              <a:t>olarak (Na</a:t>
            </a:r>
            <a:r>
              <a:rPr lang="tr-TR" altLang="tr-TR" sz="2800" baseline="-25000" smtClean="0">
                <a:solidFill>
                  <a:srgbClr val="FFFF00"/>
                </a:solidFill>
                <a:latin typeface="Times New Roman" pitchFamily="18" charset="0"/>
              </a:rPr>
              <a:t>2</a:t>
            </a:r>
            <a:r>
              <a:rPr lang="tr-TR" altLang="tr-TR" sz="2800" smtClean="0">
                <a:solidFill>
                  <a:srgbClr val="FFFF00"/>
                </a:solidFill>
                <a:latin typeface="Times New Roman" pitchFamily="18" charset="0"/>
              </a:rPr>
              <a:t>B</a:t>
            </a:r>
            <a:r>
              <a:rPr lang="tr-TR" altLang="tr-TR" sz="2800" baseline="-25000" smtClean="0">
                <a:solidFill>
                  <a:srgbClr val="FFFF00"/>
                </a:solidFill>
                <a:latin typeface="Times New Roman" pitchFamily="18" charset="0"/>
              </a:rPr>
              <a:t>4</a:t>
            </a:r>
            <a:r>
              <a:rPr lang="tr-TR" altLang="tr-TR" sz="2800" smtClean="0">
                <a:solidFill>
                  <a:srgbClr val="FFFF00"/>
                </a:solidFill>
                <a:latin typeface="Times New Roman" pitchFamily="18" charset="0"/>
              </a:rPr>
              <a:t>0</a:t>
            </a:r>
            <a:r>
              <a:rPr lang="tr-TR" altLang="tr-TR" sz="2800" baseline="-25000" smtClean="0">
                <a:solidFill>
                  <a:srgbClr val="FFFF00"/>
                </a:solidFill>
                <a:latin typeface="Times New Roman" pitchFamily="18" charset="0"/>
              </a:rPr>
              <a:t>7</a:t>
            </a:r>
            <a:r>
              <a:rPr lang="tr-TR" altLang="tr-TR" sz="2800" smtClean="0">
                <a:solidFill>
                  <a:srgbClr val="FFFF00"/>
                </a:solidFill>
                <a:latin typeface="Times New Roman" pitchFamily="18" charset="0"/>
              </a:rPr>
              <a:t>) bulunur.</a:t>
            </a:r>
            <a:r>
              <a:rPr lang="tr-TR" altLang="tr-TR" sz="2800" smtClean="0">
                <a:latin typeface="Times New Roman" pitchFamily="18" charset="0"/>
              </a:rPr>
              <a:t> </a:t>
            </a:r>
            <a:r>
              <a:rPr lang="tr-TR" altLang="tr-TR" sz="2800" smtClean="0">
                <a:solidFill>
                  <a:schemeClr val="accent2"/>
                </a:solidFill>
                <a:latin typeface="Times New Roman" pitchFamily="18" charset="0"/>
              </a:rPr>
              <a:t>Bazı bölgelerde sodyum sülfat (Na</a:t>
            </a:r>
            <a:r>
              <a:rPr lang="tr-TR" altLang="tr-TR" sz="2800" baseline="-25000" smtClean="0">
                <a:solidFill>
                  <a:schemeClr val="accent2"/>
                </a:solidFill>
                <a:latin typeface="Times New Roman" pitchFamily="18" charset="0"/>
              </a:rPr>
              <a:t>2</a:t>
            </a:r>
            <a:r>
              <a:rPr lang="tr-TR" altLang="tr-TR" sz="2800" smtClean="0">
                <a:solidFill>
                  <a:schemeClr val="accent2"/>
                </a:solidFill>
                <a:latin typeface="Times New Roman" pitchFamily="18" charset="0"/>
              </a:rPr>
              <a:t>S0</a:t>
            </a:r>
            <a:r>
              <a:rPr lang="tr-TR" altLang="tr-TR" sz="2800" baseline="-25000" smtClean="0">
                <a:solidFill>
                  <a:schemeClr val="accent2"/>
                </a:solidFill>
                <a:latin typeface="Times New Roman" pitchFamily="18" charset="0"/>
              </a:rPr>
              <a:t>4</a:t>
            </a:r>
            <a:r>
              <a:rPr lang="tr-TR" altLang="tr-TR" sz="2800" smtClean="0">
                <a:solidFill>
                  <a:schemeClr val="accent2"/>
                </a:solidFill>
                <a:latin typeface="Times New Roman" pitchFamily="18" charset="0"/>
              </a:rPr>
              <a:t>) halindedir.</a:t>
            </a:r>
            <a:r>
              <a:rPr lang="tr-TR" altLang="tr-TR" sz="2800" smtClean="0">
                <a:latin typeface="Times New Roman" pitchFamily="18" charset="0"/>
              </a:rPr>
              <a:t> Bazı tuzlu göllerde potasyum total iyonik bileşimin %23'ünü oluşturur. Analiz zorluğu nedeniyle sodyum, ekseriya potasyumla beraber tayin edilir. </a:t>
            </a:r>
          </a:p>
        </p:txBody>
      </p:sp>
    </p:spTree>
    <p:extLst>
      <p:ext uri="{BB962C8B-B14F-4D97-AF65-F5344CB8AC3E}">
        <p14:creationId xmlns:p14="http://schemas.microsoft.com/office/powerpoint/2010/main" val="1574395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B384BAC1-BB7C-4469-AD94-AD46194831B9}" type="slidenum">
              <a:rPr lang="tr-TR">
                <a:solidFill>
                  <a:srgbClr val="808080"/>
                </a:solidFill>
              </a:rPr>
              <a:pPr>
                <a:defRPr/>
              </a:pPr>
              <a:t>4</a:t>
            </a:fld>
            <a:endParaRPr lang="tr-TR">
              <a:solidFill>
                <a:srgbClr val="808080"/>
              </a:solidFill>
            </a:endParaRPr>
          </a:p>
        </p:txBody>
      </p:sp>
      <p:sp>
        <p:nvSpPr>
          <p:cNvPr id="76803" name="Rectangle 2"/>
          <p:cNvSpPr>
            <a:spLocks noGrp="1" noChangeArrowheads="1"/>
          </p:cNvSpPr>
          <p:nvPr>
            <p:ph type="title"/>
          </p:nvPr>
        </p:nvSpPr>
        <p:spPr>
          <a:xfrm>
            <a:off x="381000" y="514350"/>
            <a:ext cx="8001000" cy="447675"/>
          </a:xfrm>
        </p:spPr>
        <p:txBody>
          <a:bodyPr/>
          <a:lstStyle/>
          <a:p>
            <a:pPr eaLnBrk="1" hangingPunct="1"/>
            <a:r>
              <a:rPr lang="tr-TR" altLang="tr-TR" sz="3200" b="1" smtClean="0">
                <a:solidFill>
                  <a:schemeClr val="hlink"/>
                </a:solidFill>
              </a:rPr>
              <a:t>Çözünmüş Maddeler</a:t>
            </a:r>
          </a:p>
        </p:txBody>
      </p:sp>
      <p:sp>
        <p:nvSpPr>
          <p:cNvPr id="76804" name="Rectangle 3"/>
          <p:cNvSpPr>
            <a:spLocks noGrp="1" noChangeArrowheads="1"/>
          </p:cNvSpPr>
          <p:nvPr>
            <p:ph type="body" idx="1"/>
          </p:nvPr>
        </p:nvSpPr>
        <p:spPr>
          <a:xfrm>
            <a:off x="457200" y="1951038"/>
            <a:ext cx="8305800" cy="3611562"/>
          </a:xfrm>
        </p:spPr>
        <p:txBody>
          <a:bodyPr/>
          <a:lstStyle/>
          <a:p>
            <a:pPr algn="just" eaLnBrk="1" hangingPunct="1">
              <a:lnSpc>
                <a:spcPct val="120000"/>
              </a:lnSpc>
              <a:buFontTx/>
              <a:buNone/>
            </a:pPr>
            <a:r>
              <a:rPr lang="tr-TR" altLang="tr-TR" dirty="0" smtClean="0"/>
              <a:t>		</a:t>
            </a:r>
            <a:r>
              <a:rPr lang="tr-TR" altLang="tr-TR" dirty="0" smtClean="0">
                <a:solidFill>
                  <a:srgbClr val="FFFF00"/>
                </a:solidFill>
                <a:latin typeface="Times New Roman" pitchFamily="18" charset="0"/>
              </a:rPr>
              <a:t>Karbondioksitin çok yararlı ve kolay eriyebilir olması nedeniyle karbonatlar tatlı suların en bol bulunan tuzları arasındadır, iç suların </a:t>
            </a:r>
            <a:r>
              <a:rPr lang="tr-TR" altLang="tr-TR" u="sng" dirty="0" smtClean="0">
                <a:solidFill>
                  <a:srgbClr val="FFFF00"/>
                </a:solidFill>
                <a:latin typeface="Times New Roman" pitchFamily="18" charset="0"/>
              </a:rPr>
              <a:t>kimyasal içeriği </a:t>
            </a:r>
            <a:r>
              <a:rPr lang="tr-TR" altLang="tr-TR" dirty="0" smtClean="0">
                <a:solidFill>
                  <a:srgbClr val="FFFF00"/>
                </a:solidFill>
                <a:latin typeface="Times New Roman" pitchFamily="18" charset="0"/>
              </a:rPr>
              <a:t>nicel ve nitel olarak</a:t>
            </a:r>
            <a:r>
              <a:rPr lang="tr-TR" altLang="tr-TR" dirty="0" smtClean="0">
                <a:latin typeface="Times New Roman" pitchFamily="18" charset="0"/>
              </a:rPr>
              <a:t> </a:t>
            </a:r>
            <a:r>
              <a:rPr lang="tr-TR" altLang="tr-TR" u="sng" dirty="0" smtClean="0">
                <a:solidFill>
                  <a:srgbClr val="FF0000"/>
                </a:solidFill>
                <a:latin typeface="Times New Roman" pitchFamily="18" charset="0"/>
              </a:rPr>
              <a:t>toprağın jeokimyasına, göl tabanına ve göle giren ve çıkan akarsulara bağlıdır</a:t>
            </a:r>
            <a:r>
              <a:rPr lang="tr-TR" altLang="tr-TR" dirty="0" smtClean="0">
                <a:solidFill>
                  <a:srgbClr val="FF0000"/>
                </a:solidFill>
                <a:latin typeface="Times New Roman" pitchFamily="18" charset="0"/>
              </a:rPr>
              <a:t>. </a:t>
            </a:r>
          </a:p>
        </p:txBody>
      </p:sp>
    </p:spTree>
    <p:extLst>
      <p:ext uri="{BB962C8B-B14F-4D97-AF65-F5344CB8AC3E}">
        <p14:creationId xmlns:p14="http://schemas.microsoft.com/office/powerpoint/2010/main" val="3655485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E2675D07-4D0A-456D-A441-9636B523ACFD}" type="slidenum">
              <a:rPr lang="tr-TR">
                <a:solidFill>
                  <a:srgbClr val="808080"/>
                </a:solidFill>
              </a:rPr>
              <a:pPr>
                <a:defRPr/>
              </a:pPr>
              <a:t>40</a:t>
            </a:fld>
            <a:endParaRPr lang="tr-TR">
              <a:solidFill>
                <a:srgbClr val="808080"/>
              </a:solidFill>
            </a:endParaRPr>
          </a:p>
        </p:txBody>
      </p:sp>
      <p:sp>
        <p:nvSpPr>
          <p:cNvPr id="113667" name="Rectangle 2"/>
          <p:cNvSpPr>
            <a:spLocks noGrp="1" noChangeArrowheads="1"/>
          </p:cNvSpPr>
          <p:nvPr>
            <p:ph type="title"/>
          </p:nvPr>
        </p:nvSpPr>
        <p:spPr>
          <a:xfrm>
            <a:off x="381000" y="762000"/>
            <a:ext cx="8001000" cy="838200"/>
          </a:xfrm>
        </p:spPr>
        <p:txBody>
          <a:bodyPr/>
          <a:lstStyle/>
          <a:p>
            <a:pPr eaLnBrk="1" hangingPunct="1"/>
            <a:r>
              <a:rPr lang="tr-TR" altLang="tr-TR" b="1" smtClean="0">
                <a:solidFill>
                  <a:schemeClr val="hlink"/>
                </a:solidFill>
              </a:rPr>
              <a:t>3. Azot ve Azot Bileşikleri</a:t>
            </a:r>
          </a:p>
        </p:txBody>
      </p:sp>
      <p:sp>
        <p:nvSpPr>
          <p:cNvPr id="113668" name="Rectangle 3"/>
          <p:cNvSpPr>
            <a:spLocks noGrp="1" noChangeArrowheads="1"/>
          </p:cNvSpPr>
          <p:nvPr>
            <p:ph type="body" idx="1"/>
          </p:nvPr>
        </p:nvSpPr>
        <p:spPr>
          <a:xfrm>
            <a:off x="457200" y="1676400"/>
            <a:ext cx="8077200" cy="4191000"/>
          </a:xfrm>
        </p:spPr>
        <p:txBody>
          <a:bodyPr/>
          <a:lstStyle/>
          <a:p>
            <a:pPr algn="just" eaLnBrk="1" hangingPunct="1">
              <a:lnSpc>
                <a:spcPct val="150000"/>
              </a:lnSpc>
              <a:buFontTx/>
              <a:buNone/>
            </a:pPr>
            <a:r>
              <a:rPr lang="tr-TR" altLang="tr-TR" sz="2800" smtClean="0">
                <a:latin typeface="Times New Roman" pitchFamily="18" charset="0"/>
              </a:rPr>
              <a:t>		</a:t>
            </a:r>
            <a:r>
              <a:rPr lang="tr-TR" altLang="tr-TR" sz="2800" smtClean="0">
                <a:solidFill>
                  <a:srgbClr val="FFFF00"/>
                </a:solidFill>
                <a:latin typeface="Times New Roman" pitchFamily="18" charset="0"/>
              </a:rPr>
              <a:t>Azot, canlıların başlıca bileşenleri olan protein, karbonhidrat ve yağın oluşumunda ve sentez olaylarındaki rolü nedeniyle bütün ekosistemlerin temelidir. </a:t>
            </a:r>
          </a:p>
          <a:p>
            <a:pPr algn="just" eaLnBrk="1" hangingPunct="1">
              <a:lnSpc>
                <a:spcPct val="150000"/>
              </a:lnSpc>
              <a:buFontTx/>
              <a:buNone/>
            </a:pPr>
            <a:r>
              <a:rPr lang="tr-TR" altLang="tr-TR" sz="2800" smtClean="0">
                <a:latin typeface="Times New Roman" pitchFamily="18" charset="0"/>
              </a:rPr>
              <a:t>		</a:t>
            </a:r>
            <a:r>
              <a:rPr lang="tr-TR" altLang="tr-TR" sz="2800" smtClean="0">
                <a:solidFill>
                  <a:srgbClr val="FF0000"/>
                </a:solidFill>
                <a:latin typeface="Times New Roman" pitchFamily="18" charset="0"/>
              </a:rPr>
              <a:t>Doğal sularda azot, çözünmüş veya asılı organik bileşik ve mineral şeklinde bulunabilir. </a:t>
            </a:r>
          </a:p>
        </p:txBody>
      </p:sp>
    </p:spTree>
    <p:extLst>
      <p:ext uri="{BB962C8B-B14F-4D97-AF65-F5344CB8AC3E}">
        <p14:creationId xmlns:p14="http://schemas.microsoft.com/office/powerpoint/2010/main" val="29941614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8C2EBC7B-7D40-4918-9278-C4E7BAF405BD}" type="slidenum">
              <a:rPr lang="tr-TR">
                <a:solidFill>
                  <a:srgbClr val="808080"/>
                </a:solidFill>
              </a:rPr>
              <a:pPr>
                <a:defRPr/>
              </a:pPr>
              <a:t>41</a:t>
            </a:fld>
            <a:endParaRPr lang="tr-TR">
              <a:solidFill>
                <a:srgbClr val="808080"/>
              </a:solidFill>
            </a:endParaRPr>
          </a:p>
        </p:txBody>
      </p:sp>
      <p:sp>
        <p:nvSpPr>
          <p:cNvPr id="114691" name="Rectangle 2"/>
          <p:cNvSpPr>
            <a:spLocks noGrp="1" noChangeArrowheads="1"/>
          </p:cNvSpPr>
          <p:nvPr>
            <p:ph type="title"/>
          </p:nvPr>
        </p:nvSpPr>
        <p:spPr/>
        <p:txBody>
          <a:bodyPr/>
          <a:lstStyle/>
          <a:p>
            <a:pPr eaLnBrk="1" hangingPunct="1"/>
            <a:r>
              <a:rPr lang="tr-TR" altLang="tr-TR" b="1" smtClean="0">
                <a:solidFill>
                  <a:schemeClr val="hlink"/>
                </a:solidFill>
              </a:rPr>
              <a:t>3. Azot ve Azot Bileşikleri</a:t>
            </a:r>
          </a:p>
        </p:txBody>
      </p:sp>
      <p:sp>
        <p:nvSpPr>
          <p:cNvPr id="114692" name="Rectangle 3"/>
          <p:cNvSpPr>
            <a:spLocks noGrp="1" noChangeArrowheads="1"/>
          </p:cNvSpPr>
          <p:nvPr>
            <p:ph type="body" idx="1"/>
          </p:nvPr>
        </p:nvSpPr>
        <p:spPr>
          <a:xfrm>
            <a:off x="533400" y="1676400"/>
            <a:ext cx="8001000" cy="3657600"/>
          </a:xfrm>
        </p:spPr>
        <p:txBody>
          <a:bodyPr/>
          <a:lstStyle/>
          <a:p>
            <a:pPr algn="just" eaLnBrk="1" hangingPunct="1">
              <a:lnSpc>
                <a:spcPct val="140000"/>
              </a:lnSpc>
              <a:buFontTx/>
              <a:buNone/>
            </a:pPr>
            <a:r>
              <a:rPr lang="tr-TR" altLang="tr-TR" sz="2800" b="1" smtClean="0">
                <a:solidFill>
                  <a:srgbClr val="FFFF00"/>
                </a:solidFill>
                <a:latin typeface="Times New Roman" pitchFamily="18" charset="0"/>
              </a:rPr>
              <a:t>		Bu azot tiplerinden sadece mineral azot besleyici elementler arasındadır ve amonyum (NH</a:t>
            </a:r>
            <a:r>
              <a:rPr lang="tr-TR" altLang="tr-TR" sz="2800" b="1" baseline="30000" smtClean="0">
                <a:solidFill>
                  <a:srgbClr val="FFFF00"/>
                </a:solidFill>
                <a:latin typeface="Times New Roman" pitchFamily="18" charset="0"/>
              </a:rPr>
              <a:t>-</a:t>
            </a:r>
            <a:r>
              <a:rPr lang="tr-TR" altLang="tr-TR" sz="2800" b="1" baseline="-25000" smtClean="0">
                <a:solidFill>
                  <a:srgbClr val="FFFF00"/>
                </a:solidFill>
                <a:latin typeface="Times New Roman" pitchFamily="18" charset="0"/>
              </a:rPr>
              <a:t>3)</a:t>
            </a:r>
            <a:r>
              <a:rPr lang="tr-TR" altLang="tr-TR" sz="2800" b="1" smtClean="0">
                <a:solidFill>
                  <a:srgbClr val="FFFF00"/>
                </a:solidFill>
                <a:latin typeface="Times New Roman" pitchFamily="18" charset="0"/>
              </a:rPr>
              <a:t> nitrit (NO</a:t>
            </a:r>
            <a:r>
              <a:rPr lang="tr-TR" altLang="tr-TR" sz="2800" b="1" baseline="30000" smtClean="0">
                <a:solidFill>
                  <a:srgbClr val="FFFF00"/>
                </a:solidFill>
                <a:latin typeface="Times New Roman" pitchFamily="18" charset="0"/>
              </a:rPr>
              <a:t>-</a:t>
            </a:r>
            <a:r>
              <a:rPr lang="tr-TR" altLang="tr-TR" sz="2800" b="1" baseline="-25000" smtClean="0">
                <a:solidFill>
                  <a:srgbClr val="FFFF00"/>
                </a:solidFill>
                <a:latin typeface="Times New Roman" pitchFamily="18" charset="0"/>
              </a:rPr>
              <a:t>2</a:t>
            </a:r>
            <a:r>
              <a:rPr lang="tr-TR" altLang="tr-TR" sz="2800" b="1" smtClean="0">
                <a:solidFill>
                  <a:srgbClr val="FFFF00"/>
                </a:solidFill>
                <a:latin typeface="Times New Roman" pitchFamily="18" charset="0"/>
              </a:rPr>
              <a:t>) ve nitrat   (NO</a:t>
            </a:r>
            <a:r>
              <a:rPr lang="tr-TR" altLang="tr-TR" sz="2800" b="1" baseline="30000" smtClean="0">
                <a:solidFill>
                  <a:srgbClr val="FFFF00"/>
                </a:solidFill>
                <a:latin typeface="Times New Roman" pitchFamily="18" charset="0"/>
              </a:rPr>
              <a:t>-</a:t>
            </a:r>
            <a:r>
              <a:rPr lang="tr-TR" altLang="tr-TR" sz="2800" b="1" baseline="-25000" smtClean="0">
                <a:solidFill>
                  <a:srgbClr val="FFFF00"/>
                </a:solidFill>
                <a:latin typeface="Times New Roman" pitchFamily="18" charset="0"/>
              </a:rPr>
              <a:t>3</a:t>
            </a:r>
            <a:r>
              <a:rPr lang="tr-TR" altLang="tr-TR" sz="2800" b="1" smtClean="0">
                <a:solidFill>
                  <a:srgbClr val="FFFF00"/>
                </a:solidFill>
                <a:latin typeface="Times New Roman" pitchFamily="18" charset="0"/>
              </a:rPr>
              <a:t>) şeklinde bulunur. Mineral azotun bu üç şekli fitoplankton ve bentik algler tarafından kullanılabilir.</a:t>
            </a:r>
          </a:p>
        </p:txBody>
      </p:sp>
    </p:spTree>
    <p:extLst>
      <p:ext uri="{BB962C8B-B14F-4D97-AF65-F5344CB8AC3E}">
        <p14:creationId xmlns:p14="http://schemas.microsoft.com/office/powerpoint/2010/main" val="16209174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953B14A9-142E-4106-9075-5FA31DED070C}" type="slidenum">
              <a:rPr lang="tr-TR">
                <a:solidFill>
                  <a:srgbClr val="808080"/>
                </a:solidFill>
              </a:rPr>
              <a:pPr>
                <a:defRPr/>
              </a:pPr>
              <a:t>42</a:t>
            </a:fld>
            <a:endParaRPr lang="tr-TR">
              <a:solidFill>
                <a:srgbClr val="808080"/>
              </a:solidFill>
            </a:endParaRPr>
          </a:p>
        </p:txBody>
      </p:sp>
      <p:sp>
        <p:nvSpPr>
          <p:cNvPr id="115715" name="Rectangle 2"/>
          <p:cNvSpPr>
            <a:spLocks noGrp="1" noChangeArrowheads="1"/>
          </p:cNvSpPr>
          <p:nvPr>
            <p:ph type="title"/>
          </p:nvPr>
        </p:nvSpPr>
        <p:spPr/>
        <p:txBody>
          <a:bodyPr/>
          <a:lstStyle/>
          <a:p>
            <a:pPr eaLnBrk="1" hangingPunct="1"/>
            <a:r>
              <a:rPr lang="tr-TR" altLang="tr-TR" b="1" smtClean="0">
                <a:solidFill>
                  <a:schemeClr val="hlink"/>
                </a:solidFill>
              </a:rPr>
              <a:t>3. Azot ve Azot Bileşikleri</a:t>
            </a:r>
          </a:p>
        </p:txBody>
      </p:sp>
      <p:pic>
        <p:nvPicPr>
          <p:cNvPr id="1157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781800" cy="4678363"/>
          </a:xfrm>
          <a:prstGeom prst="rect">
            <a:avLst/>
          </a:prstGeom>
          <a:noFill/>
          <a:ln w="38100">
            <a:solidFill>
              <a:srgbClr val="FF99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207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0C8715F2-13BC-4A9F-9BDE-96CC83232FF9}" type="slidenum">
              <a:rPr lang="tr-TR">
                <a:solidFill>
                  <a:srgbClr val="808080"/>
                </a:solidFill>
              </a:rPr>
              <a:pPr>
                <a:defRPr/>
              </a:pPr>
              <a:t>43</a:t>
            </a:fld>
            <a:endParaRPr lang="tr-TR">
              <a:solidFill>
                <a:srgbClr val="808080"/>
              </a:solidFill>
            </a:endParaRPr>
          </a:p>
        </p:txBody>
      </p:sp>
      <p:sp>
        <p:nvSpPr>
          <p:cNvPr id="116739" name="Rectangle 2"/>
          <p:cNvSpPr>
            <a:spLocks noGrp="1" noChangeArrowheads="1"/>
          </p:cNvSpPr>
          <p:nvPr>
            <p:ph type="title"/>
          </p:nvPr>
        </p:nvSpPr>
        <p:spPr/>
        <p:txBody>
          <a:bodyPr/>
          <a:lstStyle/>
          <a:p>
            <a:pPr eaLnBrk="1" hangingPunct="1"/>
            <a:r>
              <a:rPr lang="tr-TR" altLang="tr-TR" b="1" smtClean="0">
                <a:solidFill>
                  <a:schemeClr val="hlink"/>
                </a:solidFill>
              </a:rPr>
              <a:t>3. Azot ve Azot Bileşikleri</a:t>
            </a:r>
          </a:p>
        </p:txBody>
      </p:sp>
      <p:sp>
        <p:nvSpPr>
          <p:cNvPr id="116740" name="Rectangle 3"/>
          <p:cNvSpPr>
            <a:spLocks noGrp="1" noChangeArrowheads="1"/>
          </p:cNvSpPr>
          <p:nvPr>
            <p:ph type="body" idx="1"/>
          </p:nvPr>
        </p:nvSpPr>
        <p:spPr>
          <a:xfrm>
            <a:off x="381000" y="1600200"/>
            <a:ext cx="8229600" cy="4538663"/>
          </a:xfrm>
        </p:spPr>
        <p:txBody>
          <a:bodyPr/>
          <a:lstStyle/>
          <a:p>
            <a:pPr algn="just" eaLnBrk="1" hangingPunct="1">
              <a:lnSpc>
                <a:spcPct val="110000"/>
              </a:lnSpc>
              <a:buFontTx/>
              <a:buNone/>
            </a:pPr>
            <a:r>
              <a:rPr lang="tr-TR" altLang="tr-TR" sz="2800" smtClean="0">
                <a:latin typeface="Times New Roman" pitchFamily="18" charset="0"/>
              </a:rPr>
              <a:t>		</a:t>
            </a:r>
            <a:r>
              <a:rPr lang="tr-TR" altLang="tr-TR" sz="3000" smtClean="0">
                <a:solidFill>
                  <a:schemeClr val="accent2"/>
                </a:solidFill>
                <a:latin typeface="Times New Roman" pitchFamily="18" charset="0"/>
              </a:rPr>
              <a:t>Doğal sulara azotlu bileşikler ya dış kaynaklardan (allokton) sağlanır</a:t>
            </a:r>
            <a:r>
              <a:rPr lang="tr-TR" altLang="tr-TR" sz="3000" smtClean="0">
                <a:latin typeface="Times New Roman" pitchFamily="18" charset="0"/>
              </a:rPr>
              <a:t> veya </a:t>
            </a:r>
            <a:r>
              <a:rPr lang="tr-TR" altLang="tr-TR" sz="3000" smtClean="0">
                <a:solidFill>
                  <a:srgbClr val="FF0000"/>
                </a:solidFill>
                <a:latin typeface="Times New Roman" pitchFamily="18" charset="0"/>
              </a:rPr>
              <a:t>doğrudan su içinde (otokton) oluşur.</a:t>
            </a:r>
            <a:r>
              <a:rPr lang="tr-TR" altLang="tr-TR" sz="3000" smtClean="0">
                <a:latin typeface="Times New Roman" pitchFamily="18" charset="0"/>
              </a:rPr>
              <a:t> </a:t>
            </a:r>
            <a:r>
              <a:rPr lang="tr-TR" altLang="tr-TR" sz="3000" smtClean="0">
                <a:solidFill>
                  <a:srgbClr val="FFFF00"/>
                </a:solidFill>
                <a:latin typeface="Times New Roman" pitchFamily="18" charset="0"/>
              </a:rPr>
              <a:t>Allokton azot, dünya üzerinde birikmiş nitrat ve nişadır gibi bileşiklerden veya insan popülasyonu dahil, karasal azot bileşikleri kapsayan yüzeylerden ve yeraltı kaynak veya sızıntılarından suya karışır. </a:t>
            </a:r>
          </a:p>
          <a:p>
            <a:pPr algn="just" eaLnBrk="1" hangingPunct="1">
              <a:lnSpc>
                <a:spcPct val="110000"/>
              </a:lnSpc>
              <a:buFontTx/>
              <a:buNone/>
            </a:pPr>
            <a:r>
              <a:rPr lang="tr-TR" altLang="tr-TR" sz="3000" smtClean="0">
                <a:solidFill>
                  <a:srgbClr val="FFFF00"/>
                </a:solidFill>
                <a:latin typeface="Times New Roman" pitchFamily="18" charset="0"/>
              </a:rPr>
              <a:t/>
            </a:r>
            <a:br>
              <a:rPr lang="tr-TR" altLang="tr-TR" sz="3000" smtClean="0">
                <a:solidFill>
                  <a:srgbClr val="FFFF00"/>
                </a:solidFill>
                <a:latin typeface="Times New Roman" pitchFamily="18" charset="0"/>
              </a:rPr>
            </a:br>
            <a:endParaRPr lang="tr-TR" altLang="tr-TR" sz="3000" smtClean="0">
              <a:solidFill>
                <a:srgbClr val="FFFF00"/>
              </a:solidFill>
              <a:latin typeface="Times New Roman" pitchFamily="18" charset="0"/>
            </a:endParaRPr>
          </a:p>
        </p:txBody>
      </p:sp>
    </p:spTree>
    <p:extLst>
      <p:ext uri="{BB962C8B-B14F-4D97-AF65-F5344CB8AC3E}">
        <p14:creationId xmlns:p14="http://schemas.microsoft.com/office/powerpoint/2010/main" val="28742076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65BFECEA-2ADB-43CF-9F09-C80F28247DCA}" type="slidenum">
              <a:rPr lang="tr-TR">
                <a:solidFill>
                  <a:srgbClr val="808080"/>
                </a:solidFill>
              </a:rPr>
              <a:pPr>
                <a:defRPr/>
              </a:pPr>
              <a:t>44</a:t>
            </a:fld>
            <a:endParaRPr lang="tr-TR">
              <a:solidFill>
                <a:srgbClr val="808080"/>
              </a:solidFill>
            </a:endParaRPr>
          </a:p>
        </p:txBody>
      </p:sp>
      <p:sp>
        <p:nvSpPr>
          <p:cNvPr id="117763" name="Rectangle 2"/>
          <p:cNvSpPr>
            <a:spLocks noGrp="1" noChangeArrowheads="1"/>
          </p:cNvSpPr>
          <p:nvPr>
            <p:ph type="title"/>
          </p:nvPr>
        </p:nvSpPr>
        <p:spPr/>
        <p:txBody>
          <a:bodyPr/>
          <a:lstStyle/>
          <a:p>
            <a:pPr eaLnBrk="1" hangingPunct="1"/>
            <a:r>
              <a:rPr lang="tr-TR" altLang="tr-TR" b="1" smtClean="0">
                <a:solidFill>
                  <a:schemeClr val="hlink"/>
                </a:solidFill>
              </a:rPr>
              <a:t>3. Azot ve Azot Bileşikleri</a:t>
            </a:r>
          </a:p>
        </p:txBody>
      </p:sp>
      <p:sp>
        <p:nvSpPr>
          <p:cNvPr id="117764" name="Rectangle 3"/>
          <p:cNvSpPr>
            <a:spLocks noGrp="1" noChangeArrowheads="1"/>
          </p:cNvSpPr>
          <p:nvPr>
            <p:ph type="body" idx="1"/>
          </p:nvPr>
        </p:nvSpPr>
        <p:spPr>
          <a:xfrm>
            <a:off x="457200" y="1524000"/>
            <a:ext cx="8001000" cy="4114800"/>
          </a:xfrm>
        </p:spPr>
        <p:txBody>
          <a:bodyPr/>
          <a:lstStyle/>
          <a:p>
            <a:pPr algn="just" eaLnBrk="1" hangingPunct="1">
              <a:lnSpc>
                <a:spcPct val="120000"/>
              </a:lnSpc>
              <a:buFontTx/>
              <a:buNone/>
            </a:pPr>
            <a:r>
              <a:rPr lang="tr-TR" altLang="tr-TR" sz="2800" smtClean="0">
                <a:solidFill>
                  <a:srgbClr val="FFFF99"/>
                </a:solidFill>
                <a:latin typeface="Times New Roman" pitchFamily="18" charset="0"/>
              </a:rPr>
              <a:t>		</a:t>
            </a:r>
            <a:r>
              <a:rPr lang="tr-TR" altLang="tr-TR" sz="2800" smtClean="0">
                <a:solidFill>
                  <a:srgbClr val="FFFF00"/>
                </a:solidFill>
                <a:latin typeface="Times New Roman" pitchFamily="18" charset="0"/>
              </a:rPr>
              <a:t>Otokton azot bileşikleri </a:t>
            </a:r>
            <a:r>
              <a:rPr lang="tr-TR" altLang="tr-TR" sz="2800" smtClean="0">
                <a:solidFill>
                  <a:srgbClr val="FFFF99"/>
                </a:solidFill>
                <a:latin typeface="Times New Roman" pitchFamily="18" charset="0"/>
              </a:rPr>
              <a:t>ise ya doğrudan doğruya zooplankton ve balıkların azotlu boşaltım artığı ürünlerini ortama salmaları ile veya bu canlıların ölmeleri sonucu atık halde bulunan organik maddelerin bakteriler tarafından ayrıştırılması sonucu dolaylı olarak amonyağa dönüşmesi ile ortama katılır. </a:t>
            </a:r>
          </a:p>
        </p:txBody>
      </p:sp>
    </p:spTree>
    <p:extLst>
      <p:ext uri="{BB962C8B-B14F-4D97-AF65-F5344CB8AC3E}">
        <p14:creationId xmlns:p14="http://schemas.microsoft.com/office/powerpoint/2010/main" val="24147652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8B7E64CC-817B-4733-85B3-2CC2A674709A}" type="slidenum">
              <a:rPr lang="tr-TR">
                <a:solidFill>
                  <a:srgbClr val="808080"/>
                </a:solidFill>
              </a:rPr>
              <a:pPr>
                <a:defRPr/>
              </a:pPr>
              <a:t>45</a:t>
            </a:fld>
            <a:endParaRPr lang="tr-TR">
              <a:solidFill>
                <a:srgbClr val="808080"/>
              </a:solidFill>
            </a:endParaRPr>
          </a:p>
        </p:txBody>
      </p:sp>
      <p:sp>
        <p:nvSpPr>
          <p:cNvPr id="118787" name="Rectangle 2"/>
          <p:cNvSpPr>
            <a:spLocks noGrp="1" noChangeArrowheads="1"/>
          </p:cNvSpPr>
          <p:nvPr>
            <p:ph type="title"/>
          </p:nvPr>
        </p:nvSpPr>
        <p:spPr/>
        <p:txBody>
          <a:bodyPr/>
          <a:lstStyle/>
          <a:p>
            <a:pPr eaLnBrk="1" hangingPunct="1"/>
            <a:r>
              <a:rPr lang="tr-TR" altLang="tr-TR" b="1" smtClean="0">
                <a:solidFill>
                  <a:schemeClr val="hlink"/>
                </a:solidFill>
              </a:rPr>
              <a:t>3. Azot ve Azot Bileşikleri</a:t>
            </a:r>
          </a:p>
        </p:txBody>
      </p:sp>
      <p:sp>
        <p:nvSpPr>
          <p:cNvPr id="118788" name="Rectangle 3"/>
          <p:cNvSpPr>
            <a:spLocks noGrp="1" noChangeArrowheads="1"/>
          </p:cNvSpPr>
          <p:nvPr>
            <p:ph type="body" idx="1"/>
          </p:nvPr>
        </p:nvSpPr>
        <p:spPr>
          <a:xfrm>
            <a:off x="685800" y="1371600"/>
            <a:ext cx="7772400" cy="4648200"/>
          </a:xfrm>
        </p:spPr>
        <p:txBody>
          <a:bodyPr/>
          <a:lstStyle/>
          <a:p>
            <a:pPr algn="just" eaLnBrk="1" hangingPunct="1">
              <a:lnSpc>
                <a:spcPct val="130000"/>
              </a:lnSpc>
              <a:buFontTx/>
              <a:buNone/>
            </a:pPr>
            <a:r>
              <a:rPr lang="tr-TR" altLang="tr-TR" sz="2800" smtClean="0"/>
              <a:t>	</a:t>
            </a:r>
            <a:r>
              <a:rPr lang="tr-TR" altLang="tr-TR" sz="2800" smtClean="0">
                <a:solidFill>
                  <a:srgbClr val="FFFF00"/>
                </a:solidFill>
              </a:rPr>
              <a:t>	Doğal sularda element halinde veya birleşik olmayan azot (N</a:t>
            </a:r>
            <a:r>
              <a:rPr lang="tr-TR" altLang="tr-TR" sz="2800" baseline="-25000" smtClean="0">
                <a:solidFill>
                  <a:srgbClr val="FFFF00"/>
                </a:solidFill>
              </a:rPr>
              <a:t>2</a:t>
            </a:r>
            <a:r>
              <a:rPr lang="tr-TR" altLang="tr-TR" sz="2800" smtClean="0">
                <a:solidFill>
                  <a:srgbClr val="FFFF00"/>
                </a:solidFill>
              </a:rPr>
              <a:t>) kaynağı olarak en azından iki kaynak vardır.</a:t>
            </a:r>
            <a:r>
              <a:rPr lang="tr-TR" altLang="tr-TR" sz="2800" smtClean="0"/>
              <a:t> </a:t>
            </a:r>
          </a:p>
          <a:p>
            <a:pPr algn="just" eaLnBrk="1" hangingPunct="1">
              <a:lnSpc>
                <a:spcPct val="130000"/>
              </a:lnSpc>
              <a:buFontTx/>
              <a:buNone/>
            </a:pPr>
            <a:endParaRPr lang="tr-TR" altLang="tr-TR" sz="2800" smtClean="0"/>
          </a:p>
          <a:p>
            <a:pPr algn="ctr" eaLnBrk="1" hangingPunct="1">
              <a:lnSpc>
                <a:spcPct val="120000"/>
              </a:lnSpc>
              <a:buFontTx/>
              <a:buNone/>
            </a:pPr>
            <a:r>
              <a:rPr lang="tr-TR" altLang="tr-TR" sz="2800" smtClean="0"/>
              <a:t>		</a:t>
            </a:r>
            <a:r>
              <a:rPr lang="tr-TR" altLang="tr-TR" sz="2800" smtClean="0">
                <a:solidFill>
                  <a:srgbClr val="00FF00"/>
                </a:solidFill>
              </a:rPr>
              <a:t>Bunlardan biri ve en önemlisi atmosferdir,</a:t>
            </a:r>
            <a:r>
              <a:rPr lang="tr-TR" altLang="tr-TR" sz="2800" smtClean="0">
                <a:solidFill>
                  <a:schemeClr val="accent1"/>
                </a:solidFill>
              </a:rPr>
              <a:t> ikinci azot kaynağı ise nişadırın (Amonyak tuzu-NH</a:t>
            </a:r>
            <a:r>
              <a:rPr lang="tr-TR" altLang="tr-TR" sz="1800" smtClean="0">
                <a:solidFill>
                  <a:schemeClr val="accent1"/>
                </a:solidFill>
              </a:rPr>
              <a:t>4</a:t>
            </a:r>
            <a:r>
              <a:rPr lang="tr-TR" altLang="tr-TR" sz="2800" smtClean="0">
                <a:solidFill>
                  <a:schemeClr val="accent1"/>
                </a:solidFill>
              </a:rPr>
              <a:t>Cl) bakteriyal denitrifikasyonundan sağlanır. </a:t>
            </a:r>
          </a:p>
        </p:txBody>
      </p:sp>
    </p:spTree>
    <p:extLst>
      <p:ext uri="{BB962C8B-B14F-4D97-AF65-F5344CB8AC3E}">
        <p14:creationId xmlns:p14="http://schemas.microsoft.com/office/powerpoint/2010/main" val="3391815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AC4B9A28-B48C-407F-8E52-75EC04A3A1D7}" type="slidenum">
              <a:rPr lang="tr-TR">
                <a:solidFill>
                  <a:srgbClr val="808080"/>
                </a:solidFill>
              </a:rPr>
              <a:pPr>
                <a:defRPr/>
              </a:pPr>
              <a:t>46</a:t>
            </a:fld>
            <a:endParaRPr lang="tr-TR">
              <a:solidFill>
                <a:srgbClr val="808080"/>
              </a:solidFill>
            </a:endParaRPr>
          </a:p>
        </p:txBody>
      </p:sp>
      <p:sp>
        <p:nvSpPr>
          <p:cNvPr id="119811" name="Rectangle 2"/>
          <p:cNvSpPr>
            <a:spLocks noGrp="1" noChangeArrowheads="1"/>
          </p:cNvSpPr>
          <p:nvPr>
            <p:ph type="title"/>
          </p:nvPr>
        </p:nvSpPr>
        <p:spPr/>
        <p:txBody>
          <a:bodyPr/>
          <a:lstStyle/>
          <a:p>
            <a:pPr eaLnBrk="1" hangingPunct="1"/>
            <a:r>
              <a:rPr lang="tr-TR" altLang="tr-TR" b="1" smtClean="0">
                <a:solidFill>
                  <a:schemeClr val="hlink"/>
                </a:solidFill>
              </a:rPr>
              <a:t>3. Azot ve Azot Bileşikleri</a:t>
            </a:r>
          </a:p>
        </p:txBody>
      </p:sp>
      <p:sp>
        <p:nvSpPr>
          <p:cNvPr id="119812" name="Rectangle 3"/>
          <p:cNvSpPr>
            <a:spLocks noGrp="1" noChangeArrowheads="1"/>
          </p:cNvSpPr>
          <p:nvPr>
            <p:ph type="body" idx="1"/>
          </p:nvPr>
        </p:nvSpPr>
        <p:spPr>
          <a:xfrm>
            <a:off x="457200" y="1600200"/>
            <a:ext cx="8077200" cy="4953000"/>
          </a:xfrm>
        </p:spPr>
        <p:txBody>
          <a:bodyPr/>
          <a:lstStyle/>
          <a:p>
            <a:pPr algn="just" eaLnBrk="1" hangingPunct="1">
              <a:lnSpc>
                <a:spcPct val="120000"/>
              </a:lnSpc>
              <a:buFontTx/>
              <a:buNone/>
            </a:pPr>
            <a:r>
              <a:rPr lang="tr-TR" altLang="tr-TR" sz="2800" smtClean="0"/>
              <a:t>		</a:t>
            </a:r>
            <a:r>
              <a:rPr lang="tr-TR" altLang="tr-TR" sz="2800" smtClean="0">
                <a:solidFill>
                  <a:srgbClr val="FFFF00"/>
                </a:solidFill>
              </a:rPr>
              <a:t>Tatlı sularda azot molekülünün eriyebilirliği sıcaklık ve basınca bağlıdır. Aşırı doymuşluk durumu, göllerde belli basınç altında su-hava yüzeyinde görülebilir.</a:t>
            </a:r>
            <a:r>
              <a:rPr lang="tr-TR" altLang="tr-TR" sz="2800" smtClean="0">
                <a:solidFill>
                  <a:srgbClr val="FFFF99"/>
                </a:solidFill>
              </a:rPr>
              <a:t> </a:t>
            </a:r>
          </a:p>
          <a:p>
            <a:pPr algn="just" eaLnBrk="1" hangingPunct="1">
              <a:lnSpc>
                <a:spcPct val="120000"/>
              </a:lnSpc>
              <a:buFontTx/>
              <a:buNone/>
            </a:pPr>
            <a:r>
              <a:rPr lang="tr-TR" altLang="tr-TR" sz="2800" smtClean="0"/>
              <a:t>		</a:t>
            </a:r>
            <a:r>
              <a:rPr lang="tr-TR" altLang="tr-TR" sz="2800" smtClean="0">
                <a:solidFill>
                  <a:schemeClr val="accent2"/>
                </a:solidFill>
              </a:rPr>
              <a:t>Yaz durgunluğu sırasında bağlı olmayan azotun vertikal dağılışı sıcaklığa ters olarak gelişir, ilkbahar ve sonbahar karışımları amonyağı bütün göle dağıtır.</a:t>
            </a:r>
          </a:p>
        </p:txBody>
      </p:sp>
    </p:spTree>
    <p:extLst>
      <p:ext uri="{BB962C8B-B14F-4D97-AF65-F5344CB8AC3E}">
        <p14:creationId xmlns:p14="http://schemas.microsoft.com/office/powerpoint/2010/main" val="4193055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8240D9D5-58C7-4506-8128-68B05B1104DF}" type="slidenum">
              <a:rPr lang="tr-TR">
                <a:solidFill>
                  <a:srgbClr val="808080"/>
                </a:solidFill>
              </a:rPr>
              <a:pPr>
                <a:defRPr/>
              </a:pPr>
              <a:t>47</a:t>
            </a:fld>
            <a:endParaRPr lang="tr-TR">
              <a:solidFill>
                <a:srgbClr val="808080"/>
              </a:solidFill>
            </a:endParaRPr>
          </a:p>
        </p:txBody>
      </p:sp>
      <p:sp>
        <p:nvSpPr>
          <p:cNvPr id="120835" name="Rectangle 2"/>
          <p:cNvSpPr>
            <a:spLocks noGrp="1" noChangeArrowheads="1"/>
          </p:cNvSpPr>
          <p:nvPr>
            <p:ph type="title"/>
          </p:nvPr>
        </p:nvSpPr>
        <p:spPr/>
        <p:txBody>
          <a:bodyPr/>
          <a:lstStyle/>
          <a:p>
            <a:pPr eaLnBrk="1" hangingPunct="1"/>
            <a:r>
              <a:rPr lang="tr-TR" altLang="tr-TR" b="1" smtClean="0">
                <a:solidFill>
                  <a:schemeClr val="hlink"/>
                </a:solidFill>
              </a:rPr>
              <a:t>3. Azot ve Azot Bileşikleri</a:t>
            </a:r>
          </a:p>
        </p:txBody>
      </p:sp>
      <p:sp>
        <p:nvSpPr>
          <p:cNvPr id="120836" name="Rectangle 3"/>
          <p:cNvSpPr>
            <a:spLocks noGrp="1" noChangeArrowheads="1"/>
          </p:cNvSpPr>
          <p:nvPr>
            <p:ph type="body" idx="1"/>
          </p:nvPr>
        </p:nvSpPr>
        <p:spPr>
          <a:xfrm>
            <a:off x="381000" y="1447800"/>
            <a:ext cx="8382000" cy="4648200"/>
          </a:xfrm>
        </p:spPr>
        <p:txBody>
          <a:bodyPr/>
          <a:lstStyle/>
          <a:p>
            <a:pPr algn="just" eaLnBrk="1" hangingPunct="1">
              <a:lnSpc>
                <a:spcPct val="120000"/>
              </a:lnSpc>
              <a:buFontTx/>
              <a:buNone/>
            </a:pPr>
            <a:r>
              <a:rPr lang="tr-TR" altLang="tr-TR" sz="2800" smtClean="0">
                <a:latin typeface="Times New Roman" pitchFamily="18" charset="0"/>
              </a:rPr>
              <a:t>		</a:t>
            </a:r>
            <a:r>
              <a:rPr lang="tr-TR" altLang="tr-TR" sz="2800" smtClean="0">
                <a:solidFill>
                  <a:schemeClr val="accent1"/>
                </a:solidFill>
                <a:latin typeface="Times New Roman" pitchFamily="18" charset="0"/>
              </a:rPr>
              <a:t>Anorganik maddeler bitki ve hayvan dokuları tarafından alınarak çeşitli organik maddelerin sentezlenmesinde kullanılır ve protoplazmanın metabolik olaylarında çeşitli azot bileşiklerine dönüştürülür. </a:t>
            </a:r>
          </a:p>
          <a:p>
            <a:pPr algn="just" eaLnBrk="1" hangingPunct="1">
              <a:lnSpc>
                <a:spcPct val="120000"/>
              </a:lnSpc>
              <a:buFontTx/>
              <a:buNone/>
            </a:pPr>
            <a:r>
              <a:rPr lang="tr-TR" altLang="tr-TR" sz="2800" smtClean="0">
                <a:latin typeface="Times New Roman" pitchFamily="18" charset="0"/>
              </a:rPr>
              <a:t>		</a:t>
            </a:r>
            <a:r>
              <a:rPr lang="tr-TR" altLang="tr-TR" sz="2800" smtClean="0">
                <a:solidFill>
                  <a:srgbClr val="FFFF00"/>
                </a:solidFill>
                <a:latin typeface="Times New Roman" pitchFamily="18" charset="0"/>
              </a:rPr>
              <a:t>Bu şekilde oluşan organik azot bileşikleri arasında hayvan ve bitki proteinleriyle hayvanların metabolik artıkları olan üre ve ürik asiti sayabiliriz. </a:t>
            </a:r>
          </a:p>
        </p:txBody>
      </p:sp>
    </p:spTree>
    <p:extLst>
      <p:ext uri="{BB962C8B-B14F-4D97-AF65-F5344CB8AC3E}">
        <p14:creationId xmlns:p14="http://schemas.microsoft.com/office/powerpoint/2010/main" val="15510389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65CFDE94-A9CE-47D3-AD81-D714EC2582D3}" type="slidenum">
              <a:rPr lang="tr-TR">
                <a:solidFill>
                  <a:srgbClr val="808080"/>
                </a:solidFill>
              </a:rPr>
              <a:pPr>
                <a:defRPr/>
              </a:pPr>
              <a:t>48</a:t>
            </a:fld>
            <a:endParaRPr lang="tr-TR">
              <a:solidFill>
                <a:srgbClr val="808080"/>
              </a:solidFill>
            </a:endParaRPr>
          </a:p>
        </p:txBody>
      </p:sp>
      <p:sp>
        <p:nvSpPr>
          <p:cNvPr id="121859" name="Rectangle 2"/>
          <p:cNvSpPr>
            <a:spLocks noGrp="1" noChangeArrowheads="1"/>
          </p:cNvSpPr>
          <p:nvPr>
            <p:ph type="title"/>
          </p:nvPr>
        </p:nvSpPr>
        <p:spPr/>
        <p:txBody>
          <a:bodyPr/>
          <a:lstStyle/>
          <a:p>
            <a:pPr eaLnBrk="1" hangingPunct="1"/>
            <a:r>
              <a:rPr lang="tr-TR" altLang="tr-TR" b="1" smtClean="0">
                <a:solidFill>
                  <a:schemeClr val="hlink"/>
                </a:solidFill>
              </a:rPr>
              <a:t>3. Azot ve Azot Bileşikleri</a:t>
            </a:r>
          </a:p>
        </p:txBody>
      </p:sp>
      <p:sp>
        <p:nvSpPr>
          <p:cNvPr id="121860" name="Rectangle 3"/>
          <p:cNvSpPr>
            <a:spLocks noGrp="1" noChangeArrowheads="1"/>
          </p:cNvSpPr>
          <p:nvPr>
            <p:ph type="body" idx="1"/>
          </p:nvPr>
        </p:nvSpPr>
        <p:spPr>
          <a:xfrm>
            <a:off x="381000" y="1295400"/>
            <a:ext cx="8305800" cy="5029200"/>
          </a:xfrm>
        </p:spPr>
        <p:txBody>
          <a:bodyPr/>
          <a:lstStyle/>
          <a:p>
            <a:pPr algn="just" eaLnBrk="1" hangingPunct="1">
              <a:lnSpc>
                <a:spcPct val="110000"/>
              </a:lnSpc>
              <a:buFontTx/>
              <a:buNone/>
            </a:pPr>
            <a:r>
              <a:rPr lang="tr-TR" altLang="tr-TR" sz="2800" smtClean="0">
                <a:latin typeface="Times New Roman" pitchFamily="18" charset="0"/>
              </a:rPr>
              <a:t>		</a:t>
            </a:r>
            <a:r>
              <a:rPr lang="tr-TR" altLang="tr-TR" sz="2800" smtClean="0">
                <a:solidFill>
                  <a:srgbClr val="FFFF00"/>
                </a:solidFill>
                <a:latin typeface="Times New Roman" pitchFamily="18" charset="0"/>
              </a:rPr>
              <a:t>Filtre ve santrifüj edilen göl yüzey suyunda erimiş olarak bulunan </a:t>
            </a:r>
            <a:r>
              <a:rPr lang="tr-TR" altLang="tr-TR" sz="2800" u="sng" smtClean="0">
                <a:solidFill>
                  <a:srgbClr val="FFFF00"/>
                </a:solidFill>
                <a:latin typeface="Times New Roman" pitchFamily="18" charset="0"/>
              </a:rPr>
              <a:t>total azotun hemen hemen %50'den fazlası organik azot şeklindedir, bunun da %60-80 kadarı serbest aminoasitler, polipeptitler ve proteinler gibi amino bileşiklerinden oluşur.</a:t>
            </a:r>
            <a:r>
              <a:rPr lang="tr-TR" altLang="tr-TR" sz="2800" u="sng" smtClean="0">
                <a:latin typeface="Times New Roman" pitchFamily="18" charset="0"/>
              </a:rPr>
              <a:t> </a:t>
            </a:r>
          </a:p>
          <a:p>
            <a:pPr algn="just" eaLnBrk="1" hangingPunct="1">
              <a:lnSpc>
                <a:spcPct val="110000"/>
              </a:lnSpc>
              <a:buFontTx/>
              <a:buNone/>
            </a:pPr>
            <a:r>
              <a:rPr lang="tr-TR" altLang="tr-TR" sz="2800" smtClean="0">
                <a:latin typeface="Times New Roman" pitchFamily="18" charset="0"/>
              </a:rPr>
              <a:t>		</a:t>
            </a:r>
            <a:r>
              <a:rPr lang="tr-TR" altLang="tr-TR" sz="2800" smtClean="0">
                <a:solidFill>
                  <a:srgbClr val="00CCFF"/>
                </a:solidFill>
                <a:latin typeface="Times New Roman" pitchFamily="18" charset="0"/>
              </a:rPr>
              <a:t>Bu maddeler başlıca canlı bitki ve hayvanlarda bulunursa da suda bulunuşu yaşayan canlıların metabolik olaylarından ve ölmüş olanların çürümelerinden kaynaklanır.</a:t>
            </a:r>
            <a:r>
              <a:rPr lang="tr-TR" altLang="tr-TR" sz="2800" smtClean="0">
                <a:latin typeface="Times New Roman" pitchFamily="18" charset="0"/>
              </a:rPr>
              <a:t> </a:t>
            </a:r>
          </a:p>
        </p:txBody>
      </p:sp>
    </p:spTree>
    <p:extLst>
      <p:ext uri="{BB962C8B-B14F-4D97-AF65-F5344CB8AC3E}">
        <p14:creationId xmlns:p14="http://schemas.microsoft.com/office/powerpoint/2010/main" val="30629942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C8CC6491-6335-4FEF-B6B1-CE609D41EBF2}" type="slidenum">
              <a:rPr lang="tr-TR">
                <a:solidFill>
                  <a:srgbClr val="808080"/>
                </a:solidFill>
              </a:rPr>
              <a:pPr>
                <a:defRPr/>
              </a:pPr>
              <a:t>49</a:t>
            </a:fld>
            <a:endParaRPr lang="tr-TR">
              <a:solidFill>
                <a:srgbClr val="808080"/>
              </a:solidFill>
            </a:endParaRPr>
          </a:p>
        </p:txBody>
      </p:sp>
      <p:sp>
        <p:nvSpPr>
          <p:cNvPr id="122883" name="Rectangle 2"/>
          <p:cNvSpPr>
            <a:spLocks noGrp="1" noChangeArrowheads="1"/>
          </p:cNvSpPr>
          <p:nvPr>
            <p:ph type="title"/>
          </p:nvPr>
        </p:nvSpPr>
        <p:spPr/>
        <p:txBody>
          <a:bodyPr/>
          <a:lstStyle/>
          <a:p>
            <a:pPr eaLnBrk="1" hangingPunct="1"/>
            <a:r>
              <a:rPr lang="tr-TR" altLang="tr-TR" b="1" smtClean="0">
                <a:solidFill>
                  <a:schemeClr val="hlink"/>
                </a:solidFill>
              </a:rPr>
              <a:t>3. Azot ve Azot Bileşikleri</a:t>
            </a:r>
          </a:p>
        </p:txBody>
      </p:sp>
      <p:sp>
        <p:nvSpPr>
          <p:cNvPr id="122884" name="Rectangle 3"/>
          <p:cNvSpPr>
            <a:spLocks noGrp="1" noChangeArrowheads="1"/>
          </p:cNvSpPr>
          <p:nvPr>
            <p:ph type="body" idx="1"/>
          </p:nvPr>
        </p:nvSpPr>
        <p:spPr>
          <a:xfrm>
            <a:off x="457200" y="1600200"/>
            <a:ext cx="8001000" cy="4648200"/>
          </a:xfrm>
        </p:spPr>
        <p:txBody>
          <a:bodyPr/>
          <a:lstStyle/>
          <a:p>
            <a:pPr algn="just" eaLnBrk="1" hangingPunct="1">
              <a:lnSpc>
                <a:spcPct val="130000"/>
              </a:lnSpc>
              <a:buFontTx/>
              <a:buNone/>
            </a:pPr>
            <a:r>
              <a:rPr lang="tr-TR" altLang="tr-TR" sz="2800" smtClean="0">
                <a:latin typeface="Times New Roman" pitchFamily="18" charset="0"/>
              </a:rPr>
              <a:t>		</a:t>
            </a:r>
            <a:r>
              <a:rPr lang="tr-TR" altLang="tr-TR" sz="2800" smtClean="0">
                <a:solidFill>
                  <a:schemeClr val="folHlink"/>
                </a:solidFill>
                <a:latin typeface="Times New Roman" pitchFamily="18" charset="0"/>
              </a:rPr>
              <a:t>Yaşayan canlıların oluşturduğu azot, bir çok mavi-yeşil algin hücre dışına salgıladığı azotlu maddelerdir,</a:t>
            </a:r>
            <a:r>
              <a:rPr lang="tr-TR" altLang="tr-TR" sz="2800" smtClean="0">
                <a:latin typeface="Times New Roman" pitchFamily="18" charset="0"/>
              </a:rPr>
              <a:t> </a:t>
            </a:r>
            <a:r>
              <a:rPr lang="tr-TR" altLang="tr-TR" sz="2800" smtClean="0">
                <a:solidFill>
                  <a:srgbClr val="00FF00"/>
                </a:solidFill>
                <a:latin typeface="Times New Roman" pitchFamily="18" charset="0"/>
              </a:rPr>
              <a:t>bunlar arasında polipeptid, amid ve amino asitleri sayabiliriz.</a:t>
            </a:r>
            <a:r>
              <a:rPr lang="tr-TR" altLang="tr-TR" sz="2800" smtClean="0">
                <a:latin typeface="Times New Roman" pitchFamily="18" charset="0"/>
              </a:rPr>
              <a:t> </a:t>
            </a:r>
            <a:r>
              <a:rPr lang="tr-TR" altLang="tr-TR" sz="2800" smtClean="0">
                <a:solidFill>
                  <a:schemeClr val="folHlink"/>
                </a:solidFill>
                <a:latin typeface="Times New Roman" pitchFamily="18" charset="0"/>
              </a:rPr>
              <a:t>Böyle bileşiklerin salıverilmesinin ekolojik olarak önemi bilinmemektedir. </a:t>
            </a:r>
          </a:p>
        </p:txBody>
      </p:sp>
    </p:spTree>
    <p:extLst>
      <p:ext uri="{BB962C8B-B14F-4D97-AF65-F5344CB8AC3E}">
        <p14:creationId xmlns:p14="http://schemas.microsoft.com/office/powerpoint/2010/main" val="2218867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A6BD0269-0C37-4C0D-9394-9EF1CD15812A}" type="slidenum">
              <a:rPr lang="tr-TR">
                <a:solidFill>
                  <a:srgbClr val="808080"/>
                </a:solidFill>
              </a:rPr>
              <a:pPr>
                <a:defRPr/>
              </a:pPr>
              <a:t>5</a:t>
            </a:fld>
            <a:endParaRPr lang="tr-TR">
              <a:solidFill>
                <a:srgbClr val="808080"/>
              </a:solidFill>
            </a:endParaRPr>
          </a:p>
        </p:txBody>
      </p:sp>
      <p:sp>
        <p:nvSpPr>
          <p:cNvPr id="77827" name="Rectangle 2"/>
          <p:cNvSpPr>
            <a:spLocks noGrp="1" noChangeArrowheads="1"/>
          </p:cNvSpPr>
          <p:nvPr>
            <p:ph type="title"/>
          </p:nvPr>
        </p:nvSpPr>
        <p:spPr>
          <a:xfrm>
            <a:off x="457200" y="685800"/>
            <a:ext cx="8001000" cy="838200"/>
          </a:xfrm>
        </p:spPr>
        <p:txBody>
          <a:bodyPr/>
          <a:lstStyle/>
          <a:p>
            <a:pPr eaLnBrk="1" hangingPunct="1"/>
            <a:r>
              <a:rPr lang="tr-TR" altLang="tr-TR" b="1" smtClean="0">
                <a:solidFill>
                  <a:schemeClr val="hlink"/>
                </a:solidFill>
              </a:rPr>
              <a:t>Çözünmüş Maddeler</a:t>
            </a:r>
          </a:p>
        </p:txBody>
      </p:sp>
      <p:sp>
        <p:nvSpPr>
          <p:cNvPr id="77828" name="Rectangle 3"/>
          <p:cNvSpPr>
            <a:spLocks noGrp="1" noChangeArrowheads="1"/>
          </p:cNvSpPr>
          <p:nvPr>
            <p:ph type="body" idx="1"/>
          </p:nvPr>
        </p:nvSpPr>
        <p:spPr>
          <a:xfrm>
            <a:off x="533400" y="1828800"/>
            <a:ext cx="8001000" cy="3810000"/>
          </a:xfrm>
        </p:spPr>
        <p:txBody>
          <a:bodyPr/>
          <a:lstStyle/>
          <a:p>
            <a:pPr algn="just" eaLnBrk="1" hangingPunct="1">
              <a:lnSpc>
                <a:spcPct val="120000"/>
              </a:lnSpc>
              <a:buFontTx/>
              <a:buNone/>
            </a:pPr>
            <a:r>
              <a:rPr lang="tr-TR" altLang="tr-TR" smtClean="0">
                <a:solidFill>
                  <a:srgbClr val="FFFF00"/>
                </a:solidFill>
                <a:latin typeface="Times New Roman" pitchFamily="18" charset="0"/>
              </a:rPr>
              <a:t>		Genellikle </a:t>
            </a:r>
            <a:r>
              <a:rPr lang="tr-TR" altLang="tr-TR" smtClean="0">
                <a:solidFill>
                  <a:srgbClr val="FF0000"/>
                </a:solidFill>
                <a:latin typeface="Times New Roman" pitchFamily="18" charset="0"/>
              </a:rPr>
              <a:t>açık göl </a:t>
            </a:r>
            <a:r>
              <a:rPr lang="tr-TR" altLang="tr-TR" smtClean="0">
                <a:solidFill>
                  <a:srgbClr val="FFFF00"/>
                </a:solidFill>
                <a:latin typeface="Times New Roman" pitchFamily="18" charset="0"/>
              </a:rPr>
              <a:t>sularının anorganik içeriği göle giren </a:t>
            </a:r>
            <a:r>
              <a:rPr lang="tr-TR" altLang="tr-TR" smtClean="0">
                <a:solidFill>
                  <a:srgbClr val="FF0000"/>
                </a:solidFill>
                <a:latin typeface="Times New Roman" pitchFamily="18" charset="0"/>
              </a:rPr>
              <a:t>akarsuyunkine</a:t>
            </a:r>
            <a:r>
              <a:rPr lang="tr-TR" altLang="tr-TR" smtClean="0">
                <a:solidFill>
                  <a:srgbClr val="FFFF00"/>
                </a:solidFill>
                <a:latin typeface="Times New Roman" pitchFamily="18" charset="0"/>
              </a:rPr>
              <a:t> çok benzer. Aksine kapalı göllerin anorganik içeriği buharlaşma ve çözünen maddelerin yoğunluğuna bağlıdır.</a:t>
            </a:r>
          </a:p>
          <a:p>
            <a:pPr eaLnBrk="1" hangingPunct="1"/>
            <a:endParaRPr lang="tr-TR" altLang="tr-TR" smtClean="0">
              <a:solidFill>
                <a:srgbClr val="FFFF00"/>
              </a:solidFill>
              <a:latin typeface="Times New Roman" pitchFamily="18" charset="0"/>
            </a:endParaRPr>
          </a:p>
        </p:txBody>
      </p:sp>
    </p:spTree>
    <p:extLst>
      <p:ext uri="{BB962C8B-B14F-4D97-AF65-F5344CB8AC3E}">
        <p14:creationId xmlns:p14="http://schemas.microsoft.com/office/powerpoint/2010/main" val="3118130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F70646E9-BA3A-4FEA-A133-9285821CC902}" type="slidenum">
              <a:rPr lang="tr-TR">
                <a:solidFill>
                  <a:srgbClr val="808080"/>
                </a:solidFill>
              </a:rPr>
              <a:pPr>
                <a:defRPr/>
              </a:pPr>
              <a:t>50</a:t>
            </a:fld>
            <a:endParaRPr lang="tr-TR">
              <a:solidFill>
                <a:srgbClr val="808080"/>
              </a:solidFill>
            </a:endParaRPr>
          </a:p>
        </p:txBody>
      </p:sp>
      <p:sp>
        <p:nvSpPr>
          <p:cNvPr id="123907" name="Rectangle 2"/>
          <p:cNvSpPr>
            <a:spLocks noGrp="1" noChangeArrowheads="1"/>
          </p:cNvSpPr>
          <p:nvPr>
            <p:ph type="title"/>
          </p:nvPr>
        </p:nvSpPr>
        <p:spPr/>
        <p:txBody>
          <a:bodyPr/>
          <a:lstStyle/>
          <a:p>
            <a:pPr eaLnBrk="1" hangingPunct="1"/>
            <a:r>
              <a:rPr lang="tr-TR" altLang="tr-TR" b="1" smtClean="0">
                <a:solidFill>
                  <a:schemeClr val="hlink"/>
                </a:solidFill>
              </a:rPr>
              <a:t>3. Azot ve Azot Bileşikleri</a:t>
            </a:r>
          </a:p>
        </p:txBody>
      </p:sp>
      <p:sp>
        <p:nvSpPr>
          <p:cNvPr id="123908" name="Rectangle 3"/>
          <p:cNvSpPr>
            <a:spLocks noGrp="1" noChangeArrowheads="1"/>
          </p:cNvSpPr>
          <p:nvPr>
            <p:ph type="body" idx="1"/>
          </p:nvPr>
        </p:nvSpPr>
        <p:spPr>
          <a:xfrm>
            <a:off x="228600" y="1371600"/>
            <a:ext cx="8229600" cy="4876800"/>
          </a:xfrm>
        </p:spPr>
        <p:txBody>
          <a:bodyPr/>
          <a:lstStyle/>
          <a:p>
            <a:pPr algn="just" eaLnBrk="1" hangingPunct="1">
              <a:lnSpc>
                <a:spcPct val="120000"/>
              </a:lnSpc>
              <a:buFontTx/>
              <a:buNone/>
            </a:pPr>
            <a:r>
              <a:rPr lang="tr-TR" altLang="tr-TR" sz="2800" smtClean="0"/>
              <a:t>		</a:t>
            </a:r>
            <a:r>
              <a:rPr lang="tr-TR" altLang="tr-TR" sz="2800" smtClean="0">
                <a:solidFill>
                  <a:schemeClr val="accent2"/>
                </a:solidFill>
              </a:rPr>
              <a:t>Alg türleriyle yapılan deneyler bu bitkilerin kendi çıkardıkları azot kaynağından yararlanmadıklarını göstermiştir. </a:t>
            </a:r>
          </a:p>
          <a:p>
            <a:pPr algn="just" eaLnBrk="1" hangingPunct="1">
              <a:lnSpc>
                <a:spcPct val="120000"/>
              </a:lnSpc>
              <a:buFontTx/>
              <a:buNone/>
            </a:pPr>
            <a:r>
              <a:rPr lang="tr-TR" altLang="tr-TR" sz="2800" smtClean="0"/>
              <a:t>		</a:t>
            </a:r>
            <a:r>
              <a:rPr lang="tr-TR" altLang="tr-TR" sz="2800" smtClean="0">
                <a:solidFill>
                  <a:srgbClr val="FFFF00"/>
                </a:solidFill>
              </a:rPr>
              <a:t>Ancak bir bitki türünün aynı ortamda yaşayan bir başka bitki türünün salgıladığı salgı nedeniyle gelişemediği, hatta zehirlenerek öldüğü</a:t>
            </a:r>
            <a:r>
              <a:rPr lang="tr-TR" altLang="tr-TR" sz="2800" smtClean="0"/>
              <a:t> </a:t>
            </a:r>
            <a:r>
              <a:rPr lang="tr-TR" altLang="tr-TR" sz="2800" b="1" smtClean="0">
                <a:solidFill>
                  <a:srgbClr val="FF0000"/>
                </a:solidFill>
              </a:rPr>
              <a:t>(Amensalizm </a:t>
            </a:r>
            <a:r>
              <a:rPr lang="tr-TR" altLang="tr-TR" sz="2800" smtClean="0">
                <a:solidFill>
                  <a:srgbClr val="FF0000"/>
                </a:solidFill>
              </a:rPr>
              <a:t>denen)</a:t>
            </a:r>
            <a:r>
              <a:rPr lang="tr-TR" altLang="tr-TR" sz="2800" smtClean="0"/>
              <a:t> </a:t>
            </a:r>
            <a:r>
              <a:rPr lang="tr-TR" altLang="tr-TR" sz="2800" smtClean="0">
                <a:solidFill>
                  <a:srgbClr val="FFFF00"/>
                </a:solidFill>
              </a:rPr>
              <a:t>olay zehirli maddelerin kolayca yayıldığı sucul ortamlarda sık görülür. </a:t>
            </a:r>
          </a:p>
        </p:txBody>
      </p:sp>
    </p:spTree>
    <p:extLst>
      <p:ext uri="{BB962C8B-B14F-4D97-AF65-F5344CB8AC3E}">
        <p14:creationId xmlns:p14="http://schemas.microsoft.com/office/powerpoint/2010/main" val="4852717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CBC91AD9-B6C9-4301-A1BF-5D5413F982A7}" type="slidenum">
              <a:rPr lang="tr-TR">
                <a:solidFill>
                  <a:srgbClr val="808080"/>
                </a:solidFill>
              </a:rPr>
              <a:pPr>
                <a:defRPr/>
              </a:pPr>
              <a:t>51</a:t>
            </a:fld>
            <a:endParaRPr lang="tr-TR">
              <a:solidFill>
                <a:srgbClr val="808080"/>
              </a:solidFill>
            </a:endParaRPr>
          </a:p>
        </p:txBody>
      </p:sp>
      <p:sp>
        <p:nvSpPr>
          <p:cNvPr id="124931" name="Rectangle 2"/>
          <p:cNvSpPr>
            <a:spLocks noGrp="1" noChangeArrowheads="1"/>
          </p:cNvSpPr>
          <p:nvPr>
            <p:ph type="title"/>
          </p:nvPr>
        </p:nvSpPr>
        <p:spPr/>
        <p:txBody>
          <a:bodyPr/>
          <a:lstStyle/>
          <a:p>
            <a:pPr eaLnBrk="1" hangingPunct="1"/>
            <a:r>
              <a:rPr lang="tr-TR" altLang="tr-TR" b="1" smtClean="0">
                <a:solidFill>
                  <a:schemeClr val="hlink"/>
                </a:solidFill>
              </a:rPr>
              <a:t>3. Azot ve Azot Bileşikleri</a:t>
            </a:r>
          </a:p>
        </p:txBody>
      </p:sp>
      <p:sp>
        <p:nvSpPr>
          <p:cNvPr id="124932" name="Rectangle 3"/>
          <p:cNvSpPr>
            <a:spLocks noGrp="1" noChangeArrowheads="1"/>
          </p:cNvSpPr>
          <p:nvPr>
            <p:ph type="body" idx="1"/>
          </p:nvPr>
        </p:nvSpPr>
        <p:spPr>
          <a:xfrm>
            <a:off x="457200" y="1447800"/>
            <a:ext cx="8077200" cy="4648200"/>
          </a:xfrm>
        </p:spPr>
        <p:txBody>
          <a:bodyPr/>
          <a:lstStyle/>
          <a:p>
            <a:pPr algn="just" eaLnBrk="1" hangingPunct="1">
              <a:lnSpc>
                <a:spcPct val="140000"/>
              </a:lnSpc>
              <a:buFontTx/>
              <a:buNone/>
            </a:pPr>
            <a:r>
              <a:rPr lang="tr-TR" altLang="tr-TR" sz="2800" smtClean="0">
                <a:solidFill>
                  <a:srgbClr val="FFFF00"/>
                </a:solidFill>
                <a:latin typeface="Times New Roman" pitchFamily="18" charset="0"/>
              </a:rPr>
              <a:t>		Örneğin bazı mavi-yeşil algler su yüzünde oluşturduğu aşırı çoğalmadan kaynaklanan kümeler sudaki faunayı hatta su içmek için gelen büyükbaş hayvanları zehirleyebilir. Aynı şekilde Dinophyta grubundan bazı kamçılı deniz protistleri çevredeki faunayı yok edebilecek maddeler salarlar.</a:t>
            </a:r>
          </a:p>
        </p:txBody>
      </p:sp>
    </p:spTree>
    <p:extLst>
      <p:ext uri="{BB962C8B-B14F-4D97-AF65-F5344CB8AC3E}">
        <p14:creationId xmlns:p14="http://schemas.microsoft.com/office/powerpoint/2010/main" val="11787704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698DA265-7A16-4A33-8EFD-342183219F67}" type="slidenum">
              <a:rPr lang="tr-TR">
                <a:solidFill>
                  <a:srgbClr val="808080"/>
                </a:solidFill>
              </a:rPr>
              <a:pPr>
                <a:defRPr/>
              </a:pPr>
              <a:t>52</a:t>
            </a:fld>
            <a:endParaRPr lang="tr-TR">
              <a:solidFill>
                <a:srgbClr val="808080"/>
              </a:solidFill>
            </a:endParaRPr>
          </a:p>
        </p:txBody>
      </p:sp>
      <p:pic>
        <p:nvPicPr>
          <p:cNvPr id="125955" name="Picture 5" descr="15224_580_3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68199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45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E6F8306E-DE81-4A15-A3C6-6254EBE6F1B8}" type="slidenum">
              <a:rPr lang="tr-TR">
                <a:solidFill>
                  <a:srgbClr val="808080"/>
                </a:solidFill>
              </a:rPr>
              <a:pPr>
                <a:defRPr/>
              </a:pPr>
              <a:t>53</a:t>
            </a:fld>
            <a:endParaRPr lang="tr-TR">
              <a:solidFill>
                <a:srgbClr val="808080"/>
              </a:solidFill>
            </a:endParaRPr>
          </a:p>
        </p:txBody>
      </p:sp>
      <p:sp>
        <p:nvSpPr>
          <p:cNvPr id="126979" name="Rectangle 2"/>
          <p:cNvSpPr>
            <a:spLocks noGrp="1" noChangeArrowheads="1"/>
          </p:cNvSpPr>
          <p:nvPr>
            <p:ph type="title"/>
          </p:nvPr>
        </p:nvSpPr>
        <p:spPr/>
        <p:txBody>
          <a:bodyPr/>
          <a:lstStyle/>
          <a:p>
            <a:pPr eaLnBrk="1" hangingPunct="1"/>
            <a:r>
              <a:rPr lang="tr-TR" altLang="tr-TR" b="1" smtClean="0">
                <a:solidFill>
                  <a:schemeClr val="hlink"/>
                </a:solidFill>
              </a:rPr>
              <a:t>3. Azot ve Azot Bileşikleri</a:t>
            </a:r>
          </a:p>
        </p:txBody>
      </p:sp>
      <p:sp>
        <p:nvSpPr>
          <p:cNvPr id="126980" name="Rectangle 3"/>
          <p:cNvSpPr>
            <a:spLocks noGrp="1" noChangeArrowheads="1"/>
          </p:cNvSpPr>
          <p:nvPr>
            <p:ph type="body" idx="1"/>
          </p:nvPr>
        </p:nvSpPr>
        <p:spPr>
          <a:xfrm>
            <a:off x="304800" y="1524000"/>
            <a:ext cx="8153400" cy="4648200"/>
          </a:xfrm>
        </p:spPr>
        <p:txBody>
          <a:bodyPr/>
          <a:lstStyle/>
          <a:p>
            <a:pPr algn="just" eaLnBrk="1" hangingPunct="1">
              <a:lnSpc>
                <a:spcPct val="130000"/>
              </a:lnSpc>
              <a:buFontTx/>
              <a:buNone/>
            </a:pPr>
            <a:r>
              <a:rPr lang="tr-TR" altLang="tr-TR" sz="2800" smtClean="0">
                <a:latin typeface="Times New Roman" pitchFamily="18" charset="0"/>
              </a:rPr>
              <a:t>		</a:t>
            </a:r>
            <a:r>
              <a:rPr lang="tr-TR" altLang="tr-TR" sz="2800" smtClean="0">
                <a:solidFill>
                  <a:schemeClr val="accent2"/>
                </a:solidFill>
                <a:latin typeface="Times New Roman" pitchFamily="18" charset="0"/>
              </a:rPr>
              <a:t>Azot, doğal sularda element halinde ve organik bileşikler halinde bulunduğu gibi </a:t>
            </a:r>
            <a:r>
              <a:rPr lang="tr-TR" altLang="tr-TR" sz="2800" smtClean="0">
                <a:solidFill>
                  <a:srgbClr val="FFFF00"/>
                </a:solidFill>
                <a:latin typeface="Times New Roman" pitchFamily="18" charset="0"/>
              </a:rPr>
              <a:t>anorganik azot bileşikleri halinde de, (nişadır (amonyak), nitrit ve nitrat) bulunabilir. </a:t>
            </a:r>
          </a:p>
          <a:p>
            <a:pPr algn="just" eaLnBrk="1" hangingPunct="1">
              <a:lnSpc>
                <a:spcPct val="130000"/>
              </a:lnSpc>
              <a:buFontTx/>
              <a:buNone/>
            </a:pPr>
            <a:r>
              <a:rPr lang="tr-TR" altLang="tr-TR" sz="2800" smtClean="0">
                <a:latin typeface="Times New Roman" pitchFamily="18" charset="0"/>
              </a:rPr>
              <a:t>		</a:t>
            </a:r>
            <a:r>
              <a:rPr lang="tr-TR" altLang="tr-TR" sz="2800" smtClean="0">
                <a:solidFill>
                  <a:srgbClr val="FF0000"/>
                </a:solidFill>
                <a:latin typeface="Times New Roman" pitchFamily="18" charset="0"/>
              </a:rPr>
              <a:t>Tatlı suların çoğunda anorganik azot bileşiklerinin yoğunluğu az olmakla beraber bir komünitenin verimliliğini saptamada oldukça önem taşır. </a:t>
            </a:r>
          </a:p>
        </p:txBody>
      </p:sp>
    </p:spTree>
    <p:extLst>
      <p:ext uri="{BB962C8B-B14F-4D97-AF65-F5344CB8AC3E}">
        <p14:creationId xmlns:p14="http://schemas.microsoft.com/office/powerpoint/2010/main" val="29902752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CEAD7240-C3C5-4A53-AD29-216CD210484C}" type="slidenum">
              <a:rPr lang="tr-TR">
                <a:solidFill>
                  <a:srgbClr val="808080"/>
                </a:solidFill>
              </a:rPr>
              <a:pPr>
                <a:defRPr/>
              </a:pPr>
              <a:t>54</a:t>
            </a:fld>
            <a:endParaRPr lang="tr-TR">
              <a:solidFill>
                <a:srgbClr val="808080"/>
              </a:solidFill>
            </a:endParaRPr>
          </a:p>
        </p:txBody>
      </p:sp>
      <p:sp>
        <p:nvSpPr>
          <p:cNvPr id="128003" name="Rectangle 2"/>
          <p:cNvSpPr>
            <a:spLocks noGrp="1" noChangeArrowheads="1"/>
          </p:cNvSpPr>
          <p:nvPr>
            <p:ph type="title"/>
          </p:nvPr>
        </p:nvSpPr>
        <p:spPr/>
        <p:txBody>
          <a:bodyPr/>
          <a:lstStyle/>
          <a:p>
            <a:pPr eaLnBrk="1" hangingPunct="1"/>
            <a:r>
              <a:rPr lang="tr-TR" altLang="tr-TR" b="1" smtClean="0">
                <a:solidFill>
                  <a:schemeClr val="hlink"/>
                </a:solidFill>
              </a:rPr>
              <a:t>3. Azot ve Azot Bileşikleri</a:t>
            </a:r>
          </a:p>
        </p:txBody>
      </p:sp>
      <p:sp>
        <p:nvSpPr>
          <p:cNvPr id="128004" name="Rectangle 3"/>
          <p:cNvSpPr>
            <a:spLocks noGrp="1" noChangeArrowheads="1"/>
          </p:cNvSpPr>
          <p:nvPr>
            <p:ph type="body" idx="1"/>
          </p:nvPr>
        </p:nvSpPr>
        <p:spPr>
          <a:xfrm>
            <a:off x="381000" y="1295400"/>
            <a:ext cx="8382000" cy="4648200"/>
          </a:xfrm>
        </p:spPr>
        <p:txBody>
          <a:bodyPr/>
          <a:lstStyle/>
          <a:p>
            <a:pPr algn="just" eaLnBrk="1" hangingPunct="1">
              <a:lnSpc>
                <a:spcPct val="110000"/>
              </a:lnSpc>
              <a:buFontTx/>
              <a:buNone/>
            </a:pPr>
            <a:r>
              <a:rPr lang="tr-TR" altLang="tr-TR" sz="2800" smtClean="0">
                <a:latin typeface="Times New Roman" pitchFamily="18" charset="0"/>
              </a:rPr>
              <a:t>		</a:t>
            </a:r>
            <a:r>
              <a:rPr lang="tr-TR" altLang="tr-TR" sz="2800" smtClean="0">
                <a:solidFill>
                  <a:srgbClr val="00CCFF"/>
                </a:solidFill>
                <a:latin typeface="Times New Roman" pitchFamily="18" charset="0"/>
              </a:rPr>
              <a:t>Anorganik azot formlarının hepsi birçok yeşil bitki tarafından kullanılabilir. Organik bileşiklerde bağlı azot, çürümeler ve bir dereceye kadar hayvanların azotlu boşaltım ürünleri aracılığıyla yeniden ortama döner.</a:t>
            </a:r>
            <a:r>
              <a:rPr lang="tr-TR" altLang="tr-TR" sz="2800" smtClean="0">
                <a:latin typeface="Times New Roman" pitchFamily="18" charset="0"/>
              </a:rPr>
              <a:t> </a:t>
            </a:r>
          </a:p>
          <a:p>
            <a:pPr algn="just" eaLnBrk="1" hangingPunct="1">
              <a:lnSpc>
                <a:spcPct val="110000"/>
              </a:lnSpc>
              <a:buFontTx/>
              <a:buNone/>
            </a:pPr>
            <a:r>
              <a:rPr lang="tr-TR" altLang="tr-TR" sz="2800" smtClean="0">
                <a:latin typeface="Times New Roman" pitchFamily="18" charset="0"/>
              </a:rPr>
              <a:t>		</a:t>
            </a:r>
            <a:r>
              <a:rPr lang="tr-TR" altLang="tr-TR" sz="2800" smtClean="0">
                <a:solidFill>
                  <a:srgbClr val="FF0000"/>
                </a:solidFill>
                <a:latin typeface="Times New Roman" pitchFamily="18" charset="0"/>
              </a:rPr>
              <a:t>Bitki ve hayvan proteinlerinin oksidatif indirgenmesinin ilk basamağının ürünü serbest </a:t>
            </a:r>
            <a:r>
              <a:rPr lang="tr-TR" altLang="tr-TR" sz="2800" smtClean="0">
                <a:solidFill>
                  <a:srgbClr val="00FF00"/>
                </a:solidFill>
                <a:latin typeface="Times New Roman" pitchFamily="18" charset="0"/>
              </a:rPr>
              <a:t>Amonyak (NH</a:t>
            </a:r>
            <a:r>
              <a:rPr lang="tr-TR" altLang="tr-TR" sz="2800" baseline="-25000" smtClean="0">
                <a:solidFill>
                  <a:srgbClr val="00FF00"/>
                </a:solidFill>
                <a:latin typeface="Times New Roman" pitchFamily="18" charset="0"/>
              </a:rPr>
              <a:t>3</a:t>
            </a:r>
            <a:r>
              <a:rPr lang="tr-TR" altLang="tr-TR" sz="2800" smtClean="0">
                <a:solidFill>
                  <a:srgbClr val="00FF00"/>
                </a:solidFill>
                <a:latin typeface="Times New Roman" pitchFamily="18" charset="0"/>
              </a:rPr>
              <a:t>) veya amonyak tuzu olarak bilinen amonyum klorür (NH</a:t>
            </a:r>
            <a:r>
              <a:rPr lang="tr-TR" altLang="tr-TR" sz="2800" baseline="-25000" smtClean="0">
                <a:solidFill>
                  <a:srgbClr val="00FF00"/>
                </a:solidFill>
                <a:latin typeface="Times New Roman" pitchFamily="18" charset="0"/>
              </a:rPr>
              <a:t>4</a:t>
            </a:r>
            <a:r>
              <a:rPr lang="tr-TR" altLang="tr-TR" sz="2800" smtClean="0">
                <a:solidFill>
                  <a:srgbClr val="00FF00"/>
                </a:solidFill>
                <a:latin typeface="Times New Roman" pitchFamily="18" charset="0"/>
              </a:rPr>
              <a:t>CI) yani </a:t>
            </a:r>
            <a:r>
              <a:rPr lang="tr-TR" altLang="tr-TR" sz="2800" b="1" smtClean="0">
                <a:solidFill>
                  <a:srgbClr val="00FF00"/>
                </a:solidFill>
                <a:latin typeface="Times New Roman" pitchFamily="18" charset="0"/>
              </a:rPr>
              <a:t>Nişadırdır.</a:t>
            </a:r>
            <a:r>
              <a:rPr lang="tr-TR" altLang="tr-TR" sz="2800" smtClean="0">
                <a:solidFill>
                  <a:srgbClr val="00FF00"/>
                </a:solidFill>
                <a:latin typeface="Times New Roman" pitchFamily="18" charset="0"/>
              </a:rPr>
              <a:t> </a:t>
            </a:r>
          </a:p>
        </p:txBody>
      </p:sp>
    </p:spTree>
    <p:extLst>
      <p:ext uri="{BB962C8B-B14F-4D97-AF65-F5344CB8AC3E}">
        <p14:creationId xmlns:p14="http://schemas.microsoft.com/office/powerpoint/2010/main" val="28997993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0C999742-1C84-4BD6-A03F-34425173FD85}" type="slidenum">
              <a:rPr lang="tr-TR">
                <a:solidFill>
                  <a:srgbClr val="808080"/>
                </a:solidFill>
              </a:rPr>
              <a:pPr>
                <a:defRPr/>
              </a:pPr>
              <a:t>55</a:t>
            </a:fld>
            <a:endParaRPr lang="tr-TR">
              <a:solidFill>
                <a:srgbClr val="808080"/>
              </a:solidFill>
            </a:endParaRPr>
          </a:p>
        </p:txBody>
      </p:sp>
      <p:sp>
        <p:nvSpPr>
          <p:cNvPr id="129027" name="Rectangle 2"/>
          <p:cNvSpPr>
            <a:spLocks noGrp="1" noChangeArrowheads="1"/>
          </p:cNvSpPr>
          <p:nvPr>
            <p:ph type="title"/>
          </p:nvPr>
        </p:nvSpPr>
        <p:spPr/>
        <p:txBody>
          <a:bodyPr/>
          <a:lstStyle/>
          <a:p>
            <a:pPr eaLnBrk="1" hangingPunct="1"/>
            <a:r>
              <a:rPr lang="tr-TR" altLang="tr-TR" b="1" smtClean="0">
                <a:solidFill>
                  <a:schemeClr val="hlink"/>
                </a:solidFill>
              </a:rPr>
              <a:t>3. Azot ve Azot Bileşikleri</a:t>
            </a:r>
          </a:p>
        </p:txBody>
      </p:sp>
      <p:sp>
        <p:nvSpPr>
          <p:cNvPr id="129028" name="Rectangle 3"/>
          <p:cNvSpPr>
            <a:spLocks noGrp="1" noChangeArrowheads="1"/>
          </p:cNvSpPr>
          <p:nvPr>
            <p:ph type="body" idx="1"/>
          </p:nvPr>
        </p:nvSpPr>
        <p:spPr>
          <a:xfrm>
            <a:off x="457200" y="1295400"/>
            <a:ext cx="8001000" cy="4648200"/>
          </a:xfrm>
        </p:spPr>
        <p:txBody>
          <a:bodyPr/>
          <a:lstStyle/>
          <a:p>
            <a:pPr algn="just" eaLnBrk="1" hangingPunct="1">
              <a:buFontTx/>
              <a:buNone/>
            </a:pPr>
            <a:r>
              <a:rPr lang="tr-TR" altLang="tr-TR" sz="2800" smtClean="0">
                <a:solidFill>
                  <a:srgbClr val="FFFF00"/>
                </a:solidFill>
                <a:latin typeface="Times New Roman" pitchFamily="18" charset="0"/>
              </a:rPr>
              <a:t>		Daha az miktarlarda olmakla birlikte baz olarak amonyum hidroksit gibi ve tuz olarak amonyum karbonat gibi amonyum bileşikleri de salınır. Ayrıştırma olaylarının etmeni, mikrobiyal canlılardan bazı bakteri ve mantarlardır. </a:t>
            </a:r>
          </a:p>
          <a:p>
            <a:pPr algn="just" eaLnBrk="1" hangingPunct="1">
              <a:buFontTx/>
              <a:buNone/>
            </a:pPr>
            <a:r>
              <a:rPr lang="tr-TR" altLang="tr-TR" sz="2800" smtClean="0">
                <a:solidFill>
                  <a:srgbClr val="FFFF00"/>
                </a:solidFill>
                <a:latin typeface="Times New Roman" pitchFamily="18" charset="0"/>
              </a:rPr>
              <a:t>		</a:t>
            </a:r>
            <a:r>
              <a:rPr lang="tr-TR" altLang="tr-TR" sz="2800" smtClean="0">
                <a:solidFill>
                  <a:srgbClr val="00CCFF"/>
                </a:solidFill>
                <a:latin typeface="Times New Roman" pitchFamily="18" charset="0"/>
              </a:rPr>
              <a:t>Doğal sularda serbest amonyak kısmen proteinlerin bakteriler tarafından ayrıştırılmasından ve kısmen de deaminasyondan (bir amino asitin amino grubunun (NH</a:t>
            </a:r>
            <a:r>
              <a:rPr lang="tr-TR" altLang="tr-TR" sz="2800" baseline="-25000" smtClean="0">
                <a:solidFill>
                  <a:srgbClr val="00CCFF"/>
                </a:solidFill>
                <a:latin typeface="Times New Roman" pitchFamily="18" charset="0"/>
              </a:rPr>
              <a:t>2</a:t>
            </a:r>
            <a:r>
              <a:rPr lang="tr-TR" altLang="tr-TR" sz="2800" smtClean="0">
                <a:solidFill>
                  <a:srgbClr val="00CCFF"/>
                </a:solidFill>
                <a:latin typeface="Times New Roman" pitchFamily="18" charset="0"/>
              </a:rPr>
              <a:t>) ayrılması) yine bakterilerin etkinliğiyle sağlanır.</a:t>
            </a:r>
          </a:p>
        </p:txBody>
      </p:sp>
    </p:spTree>
    <p:extLst>
      <p:ext uri="{BB962C8B-B14F-4D97-AF65-F5344CB8AC3E}">
        <p14:creationId xmlns:p14="http://schemas.microsoft.com/office/powerpoint/2010/main" val="36376908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D15FF4C6-4879-4EB6-8657-B830BE7B9B79}" type="slidenum">
              <a:rPr lang="tr-TR">
                <a:solidFill>
                  <a:srgbClr val="808080"/>
                </a:solidFill>
              </a:rPr>
              <a:pPr>
                <a:defRPr/>
              </a:pPr>
              <a:t>56</a:t>
            </a:fld>
            <a:endParaRPr lang="tr-TR">
              <a:solidFill>
                <a:srgbClr val="808080"/>
              </a:solidFill>
            </a:endParaRPr>
          </a:p>
        </p:txBody>
      </p:sp>
      <p:sp>
        <p:nvSpPr>
          <p:cNvPr id="130051" name="Rectangle 2"/>
          <p:cNvSpPr>
            <a:spLocks noGrp="1" noChangeArrowheads="1"/>
          </p:cNvSpPr>
          <p:nvPr>
            <p:ph type="title"/>
          </p:nvPr>
        </p:nvSpPr>
        <p:spPr/>
        <p:txBody>
          <a:bodyPr/>
          <a:lstStyle/>
          <a:p>
            <a:pPr eaLnBrk="1" hangingPunct="1"/>
            <a:r>
              <a:rPr lang="tr-TR" altLang="tr-TR" b="1" smtClean="0">
                <a:solidFill>
                  <a:srgbClr val="FF0000"/>
                </a:solidFill>
              </a:rPr>
              <a:t>3. Azot ve Azot Bileşikleri</a:t>
            </a:r>
          </a:p>
        </p:txBody>
      </p:sp>
      <p:sp>
        <p:nvSpPr>
          <p:cNvPr id="130052" name="Rectangle 3"/>
          <p:cNvSpPr>
            <a:spLocks noGrp="1" noChangeArrowheads="1"/>
          </p:cNvSpPr>
          <p:nvPr>
            <p:ph type="body" idx="1"/>
          </p:nvPr>
        </p:nvSpPr>
        <p:spPr>
          <a:xfrm>
            <a:off x="457200" y="1295400"/>
            <a:ext cx="8153400" cy="4953000"/>
          </a:xfrm>
        </p:spPr>
        <p:txBody>
          <a:bodyPr/>
          <a:lstStyle/>
          <a:p>
            <a:pPr algn="just" eaLnBrk="1" hangingPunct="1">
              <a:lnSpc>
                <a:spcPct val="110000"/>
              </a:lnSpc>
              <a:buFontTx/>
              <a:buNone/>
            </a:pPr>
            <a:r>
              <a:rPr lang="tr-TR" altLang="tr-TR" sz="2800" smtClean="0">
                <a:latin typeface="Times New Roman" pitchFamily="18" charset="0"/>
              </a:rPr>
              <a:t>		</a:t>
            </a:r>
            <a:r>
              <a:rPr lang="tr-TR" altLang="tr-TR" sz="2800" smtClean="0">
                <a:solidFill>
                  <a:srgbClr val="00FF00"/>
                </a:solidFill>
                <a:latin typeface="Times New Roman" pitchFamily="18" charset="0"/>
              </a:rPr>
              <a:t>Oksijenin kullanılması sonucu kirlenme arttıkça amonyak yoğunluğu da artar. Aşırı hallerde 12 mg/lt olabilir. Amonyak ve onun temel bileşiklerinden olan çözünmeyen amonyum hidroksit (NH</a:t>
            </a:r>
            <a:r>
              <a:rPr lang="tr-TR" altLang="tr-TR" sz="2800" baseline="-25000" smtClean="0">
                <a:solidFill>
                  <a:srgbClr val="00FF00"/>
                </a:solidFill>
                <a:latin typeface="Times New Roman" pitchFamily="18" charset="0"/>
              </a:rPr>
              <a:t>4</a:t>
            </a:r>
            <a:r>
              <a:rPr lang="tr-TR" altLang="tr-TR" sz="2800" smtClean="0">
                <a:solidFill>
                  <a:srgbClr val="00FF00"/>
                </a:solidFill>
                <a:latin typeface="Times New Roman" pitchFamily="18" charset="0"/>
              </a:rPr>
              <a:t>OH) suyun pH'na bağlıdır.</a:t>
            </a:r>
            <a:r>
              <a:rPr lang="tr-TR" altLang="tr-TR" sz="2800" smtClean="0">
                <a:latin typeface="Times New Roman" pitchFamily="18" charset="0"/>
              </a:rPr>
              <a:t> </a:t>
            </a:r>
          </a:p>
          <a:p>
            <a:pPr algn="just" eaLnBrk="1" hangingPunct="1">
              <a:lnSpc>
                <a:spcPct val="110000"/>
              </a:lnSpc>
              <a:buFontTx/>
              <a:buNone/>
            </a:pPr>
            <a:r>
              <a:rPr lang="tr-TR" altLang="tr-TR" sz="2800" smtClean="0">
                <a:latin typeface="Times New Roman" pitchFamily="18" charset="0"/>
              </a:rPr>
              <a:t>		</a:t>
            </a:r>
            <a:r>
              <a:rPr lang="tr-TR" altLang="tr-TR" sz="2800" smtClean="0">
                <a:solidFill>
                  <a:schemeClr val="accent2"/>
                </a:solidFill>
                <a:latin typeface="Times New Roman" pitchFamily="18" charset="0"/>
              </a:rPr>
              <a:t>18°C de ve pH 6'da NH</a:t>
            </a:r>
            <a:r>
              <a:rPr lang="tr-TR" altLang="tr-TR" sz="2800" baseline="-25000" smtClean="0">
                <a:solidFill>
                  <a:schemeClr val="accent2"/>
                </a:solidFill>
                <a:latin typeface="Times New Roman" pitchFamily="18" charset="0"/>
              </a:rPr>
              <a:t>4</a:t>
            </a:r>
            <a:r>
              <a:rPr lang="tr-TR" altLang="tr-TR" sz="2800" smtClean="0">
                <a:solidFill>
                  <a:schemeClr val="accent2"/>
                </a:solidFill>
                <a:latin typeface="Times New Roman" pitchFamily="18" charset="0"/>
              </a:rPr>
              <a:t> 'ın, NH</a:t>
            </a:r>
            <a:r>
              <a:rPr lang="tr-TR" altLang="tr-TR" sz="2800" baseline="-25000" smtClean="0">
                <a:solidFill>
                  <a:schemeClr val="accent2"/>
                </a:solidFill>
                <a:latin typeface="Times New Roman" pitchFamily="18" charset="0"/>
              </a:rPr>
              <a:t>4</a:t>
            </a:r>
            <a:r>
              <a:rPr lang="tr-TR" altLang="tr-TR" sz="2800" smtClean="0">
                <a:solidFill>
                  <a:schemeClr val="accent2"/>
                </a:solidFill>
                <a:latin typeface="Times New Roman" pitchFamily="18" charset="0"/>
              </a:rPr>
              <a:t>OH'a oranı yaklaşık 1/300 iken, pH 8 olduğunda bu oran yaklaşık 1/30 olur. Yüksek alkali ortamda NH</a:t>
            </a:r>
            <a:r>
              <a:rPr lang="tr-TR" altLang="tr-TR" sz="2800" baseline="-25000" smtClean="0">
                <a:solidFill>
                  <a:schemeClr val="accent2"/>
                </a:solidFill>
                <a:latin typeface="Times New Roman" pitchFamily="18" charset="0"/>
              </a:rPr>
              <a:t>4</a:t>
            </a:r>
            <a:r>
              <a:rPr lang="tr-TR" altLang="tr-TR" sz="2800" smtClean="0">
                <a:solidFill>
                  <a:schemeClr val="accent2"/>
                </a:solidFill>
                <a:latin typeface="Times New Roman" pitchFamily="18" charset="0"/>
              </a:rPr>
              <a:t>OH yoğunluğu toksik düzeye ulaşır.</a:t>
            </a:r>
          </a:p>
          <a:p>
            <a:pPr algn="just" eaLnBrk="1" hangingPunct="1">
              <a:lnSpc>
                <a:spcPct val="110000"/>
              </a:lnSpc>
              <a:buFontTx/>
              <a:buNone/>
            </a:pPr>
            <a:r>
              <a:rPr lang="tr-TR" altLang="tr-TR" sz="2800" smtClean="0">
                <a:latin typeface="Times New Roman" pitchFamily="18" charset="0"/>
              </a:rPr>
              <a:t/>
            </a:r>
            <a:br>
              <a:rPr lang="tr-TR" altLang="tr-TR" sz="2800" smtClean="0">
                <a:latin typeface="Times New Roman" pitchFamily="18" charset="0"/>
              </a:rPr>
            </a:br>
            <a:endParaRPr lang="tr-TR" altLang="tr-TR" sz="2800" smtClean="0">
              <a:latin typeface="Times New Roman" pitchFamily="18" charset="0"/>
            </a:endParaRPr>
          </a:p>
        </p:txBody>
      </p:sp>
    </p:spTree>
    <p:extLst>
      <p:ext uri="{BB962C8B-B14F-4D97-AF65-F5344CB8AC3E}">
        <p14:creationId xmlns:p14="http://schemas.microsoft.com/office/powerpoint/2010/main" val="18963206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0024B305-AC47-4FFD-A0E4-29F3B9665FDE}" type="slidenum">
              <a:rPr lang="tr-TR">
                <a:solidFill>
                  <a:srgbClr val="808080"/>
                </a:solidFill>
              </a:rPr>
              <a:pPr>
                <a:defRPr/>
              </a:pPr>
              <a:t>57</a:t>
            </a:fld>
            <a:endParaRPr lang="tr-TR">
              <a:solidFill>
                <a:srgbClr val="808080"/>
              </a:solidFill>
            </a:endParaRPr>
          </a:p>
        </p:txBody>
      </p:sp>
      <p:sp>
        <p:nvSpPr>
          <p:cNvPr id="131075" name="Rectangle 2"/>
          <p:cNvSpPr>
            <a:spLocks noGrp="1" noChangeArrowheads="1"/>
          </p:cNvSpPr>
          <p:nvPr>
            <p:ph type="title"/>
          </p:nvPr>
        </p:nvSpPr>
        <p:spPr/>
        <p:txBody>
          <a:bodyPr/>
          <a:lstStyle/>
          <a:p>
            <a:pPr eaLnBrk="1" hangingPunct="1"/>
            <a:r>
              <a:rPr lang="tr-TR" altLang="tr-TR" b="1" smtClean="0">
                <a:solidFill>
                  <a:srgbClr val="FF0000"/>
                </a:solidFill>
              </a:rPr>
              <a:t>3. Azot ve Azot Bileşikleri</a:t>
            </a:r>
          </a:p>
        </p:txBody>
      </p:sp>
      <p:sp>
        <p:nvSpPr>
          <p:cNvPr id="131076" name="Rectangle 3"/>
          <p:cNvSpPr>
            <a:spLocks noGrp="1" noChangeArrowheads="1"/>
          </p:cNvSpPr>
          <p:nvPr>
            <p:ph type="body" idx="1"/>
          </p:nvPr>
        </p:nvSpPr>
        <p:spPr>
          <a:xfrm>
            <a:off x="457200" y="1524000"/>
            <a:ext cx="8077200" cy="3352800"/>
          </a:xfrm>
        </p:spPr>
        <p:txBody>
          <a:bodyPr/>
          <a:lstStyle/>
          <a:p>
            <a:pPr algn="just" eaLnBrk="1" hangingPunct="1">
              <a:lnSpc>
                <a:spcPct val="130000"/>
              </a:lnSpc>
              <a:buFontTx/>
              <a:buNone/>
            </a:pPr>
            <a:r>
              <a:rPr lang="tr-TR" altLang="tr-TR" sz="2800" smtClean="0">
                <a:solidFill>
                  <a:srgbClr val="00CCFF"/>
                </a:solidFill>
                <a:latin typeface="Times New Roman" pitchFamily="18" charset="0"/>
              </a:rPr>
              <a:t>		Normal ve alkali sularda </a:t>
            </a:r>
            <a:r>
              <a:rPr lang="tr-TR" altLang="tr-TR" sz="2800" smtClean="0">
                <a:solidFill>
                  <a:srgbClr val="FFFF00"/>
                </a:solidFill>
                <a:latin typeface="Times New Roman" pitchFamily="18" charset="0"/>
              </a:rPr>
              <a:t>serbest amonyak </a:t>
            </a:r>
            <a:r>
              <a:rPr lang="tr-TR" altLang="tr-TR" sz="2800" smtClean="0">
                <a:solidFill>
                  <a:srgbClr val="00CCFF"/>
                </a:solidFill>
                <a:latin typeface="Times New Roman" pitchFamily="18" charset="0"/>
              </a:rPr>
              <a:t>yoğunluğu </a:t>
            </a:r>
            <a:r>
              <a:rPr lang="tr-TR" altLang="tr-TR" sz="2800" smtClean="0">
                <a:solidFill>
                  <a:srgbClr val="FFFF00"/>
                </a:solidFill>
                <a:latin typeface="Times New Roman" pitchFamily="18" charset="0"/>
              </a:rPr>
              <a:t>2.5 mg/lt'nin üzerinde </a:t>
            </a:r>
            <a:r>
              <a:rPr lang="tr-TR" altLang="tr-TR" sz="2800" smtClean="0">
                <a:solidFill>
                  <a:srgbClr val="00CCFF"/>
                </a:solidFill>
                <a:latin typeface="Times New Roman" pitchFamily="18" charset="0"/>
              </a:rPr>
              <a:t>olduğu zaman </a:t>
            </a:r>
            <a:r>
              <a:rPr lang="tr-TR" altLang="tr-TR" sz="2800" smtClean="0">
                <a:solidFill>
                  <a:srgbClr val="FFFF00"/>
                </a:solidFill>
                <a:latin typeface="Times New Roman" pitchFamily="18" charset="0"/>
              </a:rPr>
              <a:t>birçok canlı türü için zehirli </a:t>
            </a:r>
            <a:r>
              <a:rPr lang="tr-TR" altLang="tr-TR" sz="2800" smtClean="0">
                <a:solidFill>
                  <a:srgbClr val="00CCFF"/>
                </a:solidFill>
                <a:latin typeface="Times New Roman" pitchFamily="18" charset="0"/>
              </a:rPr>
              <a:t>olabilir. Tatlı sularda en çok rastlanan amonyum tuzu olan amonyum karbonat genellikle az miktarda bulunur. </a:t>
            </a:r>
          </a:p>
        </p:txBody>
      </p:sp>
    </p:spTree>
    <p:extLst>
      <p:ext uri="{BB962C8B-B14F-4D97-AF65-F5344CB8AC3E}">
        <p14:creationId xmlns:p14="http://schemas.microsoft.com/office/powerpoint/2010/main" val="5935389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11E21E7B-52F7-43E3-A204-2A68CBDACBF9}" type="slidenum">
              <a:rPr lang="tr-TR">
                <a:solidFill>
                  <a:srgbClr val="808080"/>
                </a:solidFill>
              </a:rPr>
              <a:pPr>
                <a:defRPr/>
              </a:pPr>
              <a:t>58</a:t>
            </a:fld>
            <a:endParaRPr lang="tr-TR">
              <a:solidFill>
                <a:srgbClr val="808080"/>
              </a:solidFill>
            </a:endParaRPr>
          </a:p>
        </p:txBody>
      </p:sp>
      <p:sp>
        <p:nvSpPr>
          <p:cNvPr id="132099" name="Rectangle 2"/>
          <p:cNvSpPr>
            <a:spLocks noGrp="1" noChangeArrowheads="1"/>
          </p:cNvSpPr>
          <p:nvPr>
            <p:ph type="title"/>
          </p:nvPr>
        </p:nvSpPr>
        <p:spPr/>
        <p:txBody>
          <a:bodyPr/>
          <a:lstStyle/>
          <a:p>
            <a:pPr eaLnBrk="1" hangingPunct="1"/>
            <a:r>
              <a:rPr lang="tr-TR" altLang="tr-TR" b="1" smtClean="0">
                <a:solidFill>
                  <a:srgbClr val="FFFF00"/>
                </a:solidFill>
              </a:rPr>
              <a:t>3. Azot ve Azot Bileşikleri</a:t>
            </a:r>
          </a:p>
        </p:txBody>
      </p:sp>
      <p:sp>
        <p:nvSpPr>
          <p:cNvPr id="132100" name="Rectangle 3"/>
          <p:cNvSpPr>
            <a:spLocks noGrp="1" noChangeArrowheads="1"/>
          </p:cNvSpPr>
          <p:nvPr>
            <p:ph type="body" idx="1"/>
          </p:nvPr>
        </p:nvSpPr>
        <p:spPr>
          <a:xfrm>
            <a:off x="457200" y="1295400"/>
            <a:ext cx="8305800" cy="4648200"/>
          </a:xfrm>
        </p:spPr>
        <p:txBody>
          <a:bodyPr/>
          <a:lstStyle/>
          <a:p>
            <a:pPr algn="just" eaLnBrk="1" hangingPunct="1">
              <a:lnSpc>
                <a:spcPct val="130000"/>
              </a:lnSpc>
              <a:buFontTx/>
              <a:buNone/>
            </a:pPr>
            <a:r>
              <a:rPr lang="tr-TR" altLang="tr-TR" sz="2800" smtClean="0">
                <a:solidFill>
                  <a:srgbClr val="00CCFF"/>
                </a:solidFill>
                <a:latin typeface="Times New Roman" pitchFamily="18" charset="0"/>
              </a:rPr>
              <a:t>		Temiz göllerin özellikle yazın tabakalaşan ışıklı üst tabakalarının amonyak içeriği genellikle düşüktür.</a:t>
            </a:r>
          </a:p>
          <a:p>
            <a:pPr algn="just" eaLnBrk="1" hangingPunct="1">
              <a:lnSpc>
                <a:spcPct val="130000"/>
              </a:lnSpc>
              <a:buFontTx/>
              <a:buNone/>
            </a:pPr>
            <a:r>
              <a:rPr lang="tr-TR" altLang="tr-TR" sz="2800" smtClean="0">
                <a:solidFill>
                  <a:srgbClr val="00CCFF"/>
                </a:solidFill>
                <a:latin typeface="Times New Roman" pitchFamily="18" charset="0"/>
              </a:rPr>
              <a:t>		</a:t>
            </a:r>
            <a:r>
              <a:rPr lang="tr-TR" altLang="tr-TR" sz="2800" smtClean="0">
                <a:solidFill>
                  <a:srgbClr val="FF0000"/>
                </a:solidFill>
                <a:latin typeface="Times New Roman" pitchFamily="18" charset="0"/>
              </a:rPr>
              <a:t>Yaz durgunluğunda ötrofik göllerin hipolimniyonu, bu tabakadaki ayrışma olayları nedeniyle amonyak bakımından oldukça zenginleşir.</a:t>
            </a:r>
            <a:r>
              <a:rPr lang="tr-TR" altLang="tr-TR" sz="2800" smtClean="0">
                <a:solidFill>
                  <a:srgbClr val="00CCFF"/>
                </a:solidFill>
                <a:latin typeface="Times New Roman" pitchFamily="18" charset="0"/>
              </a:rPr>
              <a:t> 	Sonbahar karışımı başladığı zaman hipolimnetik amonyak bütün göle dağılır, böylece üst tabakada da amonyak içeriği yükselir. </a:t>
            </a:r>
          </a:p>
        </p:txBody>
      </p:sp>
    </p:spTree>
    <p:extLst>
      <p:ext uri="{BB962C8B-B14F-4D97-AF65-F5344CB8AC3E}">
        <p14:creationId xmlns:p14="http://schemas.microsoft.com/office/powerpoint/2010/main" val="22720533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D68B3E00-59B3-4175-AA50-FA72C0F490E6}" type="slidenum">
              <a:rPr lang="tr-TR">
                <a:solidFill>
                  <a:srgbClr val="808080"/>
                </a:solidFill>
              </a:rPr>
              <a:pPr>
                <a:defRPr/>
              </a:pPr>
              <a:t>59</a:t>
            </a:fld>
            <a:endParaRPr lang="tr-TR">
              <a:solidFill>
                <a:srgbClr val="808080"/>
              </a:solidFill>
            </a:endParaRPr>
          </a:p>
        </p:txBody>
      </p:sp>
      <p:sp>
        <p:nvSpPr>
          <p:cNvPr id="133123" name="Rectangle 2"/>
          <p:cNvSpPr>
            <a:spLocks noGrp="1" noChangeArrowheads="1"/>
          </p:cNvSpPr>
          <p:nvPr>
            <p:ph type="title"/>
          </p:nvPr>
        </p:nvSpPr>
        <p:spPr/>
        <p:txBody>
          <a:bodyPr/>
          <a:lstStyle/>
          <a:p>
            <a:pPr eaLnBrk="1" hangingPunct="1"/>
            <a:r>
              <a:rPr lang="tr-TR" altLang="tr-TR" b="1" smtClean="0">
                <a:solidFill>
                  <a:srgbClr val="FFFF00"/>
                </a:solidFill>
              </a:rPr>
              <a:t>3. Azot ve Azot Bileşikleri</a:t>
            </a:r>
          </a:p>
        </p:txBody>
      </p:sp>
      <p:sp>
        <p:nvSpPr>
          <p:cNvPr id="133124" name="Rectangle 3"/>
          <p:cNvSpPr>
            <a:spLocks noGrp="1" noChangeArrowheads="1"/>
          </p:cNvSpPr>
          <p:nvPr>
            <p:ph type="body" idx="1"/>
          </p:nvPr>
        </p:nvSpPr>
        <p:spPr>
          <a:xfrm>
            <a:off x="381000" y="1600200"/>
            <a:ext cx="8382000" cy="4648200"/>
          </a:xfrm>
        </p:spPr>
        <p:txBody>
          <a:bodyPr/>
          <a:lstStyle/>
          <a:p>
            <a:pPr algn="just" eaLnBrk="1" hangingPunct="1">
              <a:lnSpc>
                <a:spcPct val="130000"/>
              </a:lnSpc>
              <a:buFontTx/>
              <a:buNone/>
            </a:pPr>
            <a:r>
              <a:rPr lang="tr-TR" altLang="tr-TR" sz="2800" smtClean="0">
                <a:solidFill>
                  <a:srgbClr val="00FF00"/>
                </a:solidFill>
                <a:latin typeface="Times New Roman" pitchFamily="18" charset="0"/>
              </a:rPr>
              <a:t>		Aynı şekilde kış durgunluğu sırasında üretilen amonyak, ilkbahar karışımı ile bütün göle yayılır.</a:t>
            </a:r>
          </a:p>
          <a:p>
            <a:pPr algn="just" eaLnBrk="1" hangingPunct="1">
              <a:lnSpc>
                <a:spcPct val="130000"/>
              </a:lnSpc>
              <a:buFontTx/>
              <a:buNone/>
            </a:pPr>
            <a:endParaRPr lang="tr-TR" altLang="tr-TR" sz="2800" smtClean="0">
              <a:latin typeface="Times New Roman" pitchFamily="18" charset="0"/>
            </a:endParaRPr>
          </a:p>
          <a:p>
            <a:pPr algn="just" eaLnBrk="1" hangingPunct="1">
              <a:lnSpc>
                <a:spcPct val="130000"/>
              </a:lnSpc>
              <a:buFontTx/>
              <a:buNone/>
            </a:pPr>
            <a:r>
              <a:rPr lang="tr-TR" altLang="tr-TR" sz="2800" smtClean="0">
                <a:latin typeface="Times New Roman" pitchFamily="18" charset="0"/>
              </a:rPr>
              <a:t>	 	</a:t>
            </a:r>
            <a:r>
              <a:rPr lang="tr-TR" altLang="tr-TR" sz="2800" smtClean="0">
                <a:solidFill>
                  <a:schemeClr val="accent1"/>
                </a:solidFill>
                <a:latin typeface="Times New Roman" pitchFamily="18" charset="0"/>
              </a:rPr>
              <a:t>Epilimniyonda ilkbahar ve yazın fitoplanktonik canlıların gelişmeleri ve biyokimyasal gereksinimin artması sonucu, yazın sonbahar karışımına kadar amonyak miktarında bir azalmaya neden olur.</a:t>
            </a:r>
          </a:p>
        </p:txBody>
      </p:sp>
    </p:spTree>
    <p:extLst>
      <p:ext uri="{BB962C8B-B14F-4D97-AF65-F5344CB8AC3E}">
        <p14:creationId xmlns:p14="http://schemas.microsoft.com/office/powerpoint/2010/main" val="4029169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FD5D85C3-285D-49D9-ABBF-9DBA81CDA646}" type="slidenum">
              <a:rPr lang="tr-TR">
                <a:solidFill>
                  <a:srgbClr val="808080"/>
                </a:solidFill>
              </a:rPr>
              <a:pPr>
                <a:defRPr/>
              </a:pPr>
              <a:t>6</a:t>
            </a:fld>
            <a:endParaRPr lang="tr-TR">
              <a:solidFill>
                <a:srgbClr val="808080"/>
              </a:solidFill>
            </a:endParaRPr>
          </a:p>
        </p:txBody>
      </p:sp>
      <p:sp>
        <p:nvSpPr>
          <p:cNvPr id="78851" name="Rectangle 2"/>
          <p:cNvSpPr>
            <a:spLocks noGrp="1" noChangeArrowheads="1"/>
          </p:cNvSpPr>
          <p:nvPr>
            <p:ph type="title"/>
          </p:nvPr>
        </p:nvSpPr>
        <p:spPr/>
        <p:txBody>
          <a:bodyPr/>
          <a:lstStyle/>
          <a:p>
            <a:pPr eaLnBrk="1" hangingPunct="1"/>
            <a:r>
              <a:rPr lang="tr-TR" altLang="tr-TR" b="1" dirty="0" smtClean="0">
                <a:solidFill>
                  <a:schemeClr val="hlink"/>
                </a:solidFill>
              </a:rPr>
              <a:t>Çözünmüş Maddeler</a:t>
            </a:r>
          </a:p>
        </p:txBody>
      </p:sp>
      <p:sp>
        <p:nvSpPr>
          <p:cNvPr id="78852" name="Rectangle 3"/>
          <p:cNvSpPr>
            <a:spLocks noGrp="1" noChangeArrowheads="1"/>
          </p:cNvSpPr>
          <p:nvPr>
            <p:ph type="body" idx="1"/>
          </p:nvPr>
        </p:nvSpPr>
        <p:spPr>
          <a:xfrm>
            <a:off x="323528" y="1052736"/>
            <a:ext cx="8153400" cy="5544616"/>
          </a:xfrm>
        </p:spPr>
        <p:txBody>
          <a:bodyPr/>
          <a:lstStyle/>
          <a:p>
            <a:pPr algn="just" eaLnBrk="1" hangingPunct="1">
              <a:lnSpc>
                <a:spcPct val="160000"/>
              </a:lnSpc>
              <a:buFontTx/>
              <a:buNone/>
            </a:pPr>
            <a:r>
              <a:rPr lang="tr-TR" altLang="tr-TR" sz="2800" dirty="0" smtClean="0">
                <a:solidFill>
                  <a:srgbClr val="FFFF00"/>
                </a:solidFill>
                <a:latin typeface="Times New Roman" pitchFamily="18" charset="0"/>
              </a:rPr>
              <a:t>		</a:t>
            </a:r>
            <a:r>
              <a:rPr lang="tr-TR" altLang="tr-TR" sz="2800" dirty="0" smtClean="0">
                <a:solidFill>
                  <a:srgbClr val="FF0000"/>
                </a:solidFill>
                <a:latin typeface="Times New Roman" pitchFamily="18" charset="0"/>
              </a:rPr>
              <a:t>Akarsular durgun sulara göre daha değişkendir</a:t>
            </a:r>
            <a:r>
              <a:rPr lang="tr-TR" altLang="tr-TR" sz="2800" dirty="0" smtClean="0">
                <a:solidFill>
                  <a:srgbClr val="FFFF00"/>
                </a:solidFill>
                <a:latin typeface="Times New Roman" pitchFamily="18" charset="0"/>
              </a:rPr>
              <a:t>. Fakat büyük nehirlerin anorganik içeriği açık göllerinkine benzer. Bir akarsu, acı su sistemine (nehir ağzı) ulaştığı zaman deniz ve nehir su sistemlerinin karşılıklı etkisi sonucu içeriği oldukça değişir. Bu bakımdan çözünen katı madde bakımından </a:t>
            </a:r>
            <a:r>
              <a:rPr lang="tr-TR" altLang="tr-TR" sz="2800" dirty="0" smtClean="0">
                <a:solidFill>
                  <a:srgbClr val="FF0000"/>
                </a:solidFill>
                <a:latin typeface="Times New Roman" pitchFamily="18" charset="0"/>
              </a:rPr>
              <a:t>acı sular çok kompleks ortamlardır.</a:t>
            </a:r>
            <a:r>
              <a:rPr lang="tr-TR" altLang="tr-TR" sz="2800" dirty="0" smtClean="0">
                <a:solidFill>
                  <a:srgbClr val="FFFF00"/>
                </a:solidFill>
                <a:latin typeface="Times New Roman" pitchFamily="18" charset="0"/>
              </a:rPr>
              <a:t> </a:t>
            </a:r>
            <a:r>
              <a:rPr lang="tr-TR" altLang="tr-TR" sz="2800" dirty="0" smtClean="0">
                <a:solidFill>
                  <a:srgbClr val="FF0000"/>
                </a:solidFill>
                <a:latin typeface="Times New Roman" pitchFamily="18" charset="0"/>
              </a:rPr>
              <a:t>Deniz suyunun kimyasal içeriği az çok sabittir</a:t>
            </a:r>
            <a:r>
              <a:rPr lang="tr-TR" altLang="tr-TR" sz="2800" dirty="0" smtClean="0">
                <a:solidFill>
                  <a:srgbClr val="FFFF00"/>
                </a:solidFill>
                <a:latin typeface="Times New Roman" pitchFamily="18" charset="0"/>
              </a:rPr>
              <a:t>.</a:t>
            </a:r>
          </a:p>
        </p:txBody>
      </p:sp>
    </p:spTree>
    <p:extLst>
      <p:ext uri="{BB962C8B-B14F-4D97-AF65-F5344CB8AC3E}">
        <p14:creationId xmlns:p14="http://schemas.microsoft.com/office/powerpoint/2010/main" val="10639461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4CF48213-D757-4CA7-990B-61AA7B0655DD}" type="slidenum">
              <a:rPr lang="tr-TR">
                <a:solidFill>
                  <a:srgbClr val="808080"/>
                </a:solidFill>
              </a:rPr>
              <a:pPr>
                <a:defRPr/>
              </a:pPr>
              <a:t>60</a:t>
            </a:fld>
            <a:endParaRPr lang="tr-TR">
              <a:solidFill>
                <a:srgbClr val="808080"/>
              </a:solidFill>
            </a:endParaRPr>
          </a:p>
        </p:txBody>
      </p:sp>
      <p:sp>
        <p:nvSpPr>
          <p:cNvPr id="134147" name="Rectangle 2"/>
          <p:cNvSpPr>
            <a:spLocks noGrp="1" noChangeArrowheads="1"/>
          </p:cNvSpPr>
          <p:nvPr>
            <p:ph type="title"/>
          </p:nvPr>
        </p:nvSpPr>
        <p:spPr/>
        <p:txBody>
          <a:bodyPr/>
          <a:lstStyle/>
          <a:p>
            <a:pPr eaLnBrk="1" hangingPunct="1"/>
            <a:r>
              <a:rPr lang="tr-TR" altLang="tr-TR" b="1" smtClean="0">
                <a:solidFill>
                  <a:srgbClr val="FFFF00"/>
                </a:solidFill>
              </a:rPr>
              <a:t>3. Azot ve Azot Bileşikleri</a:t>
            </a:r>
          </a:p>
        </p:txBody>
      </p:sp>
      <p:sp>
        <p:nvSpPr>
          <p:cNvPr id="134148" name="Rectangle 3"/>
          <p:cNvSpPr>
            <a:spLocks noGrp="1" noChangeArrowheads="1"/>
          </p:cNvSpPr>
          <p:nvPr>
            <p:ph type="body" idx="1"/>
          </p:nvPr>
        </p:nvSpPr>
        <p:spPr>
          <a:xfrm>
            <a:off x="381000" y="1295400"/>
            <a:ext cx="8305800" cy="5029200"/>
          </a:xfrm>
        </p:spPr>
        <p:txBody>
          <a:bodyPr/>
          <a:lstStyle/>
          <a:p>
            <a:pPr algn="just" eaLnBrk="1" hangingPunct="1">
              <a:lnSpc>
                <a:spcPct val="140000"/>
              </a:lnSpc>
              <a:buFontTx/>
              <a:buNone/>
            </a:pPr>
            <a:r>
              <a:rPr lang="tr-TR" altLang="tr-TR" smtClean="0"/>
              <a:t>		</a:t>
            </a:r>
            <a:r>
              <a:rPr lang="tr-TR" altLang="tr-TR" sz="2800" smtClean="0">
                <a:solidFill>
                  <a:srgbClr val="00CCFF"/>
                </a:solidFill>
                <a:latin typeface="Times New Roman" pitchFamily="18" charset="0"/>
              </a:rPr>
              <a:t>Azotlu organik bileşiklerin oksidasyonunun bir ara fazında amonyak, bazı nitrifîkasyon bakterileri (Örneğin </a:t>
            </a:r>
            <a:r>
              <a:rPr lang="tr-TR" altLang="tr-TR" sz="2800" i="1" smtClean="0">
                <a:solidFill>
                  <a:srgbClr val="00CCFF"/>
                </a:solidFill>
                <a:latin typeface="Times New Roman" pitchFamily="18" charset="0"/>
              </a:rPr>
              <a:t>Nitrosomonas </a:t>
            </a:r>
            <a:r>
              <a:rPr lang="tr-TR" altLang="tr-TR" sz="2800" smtClean="0">
                <a:solidFill>
                  <a:srgbClr val="00CCFF"/>
                </a:solidFill>
                <a:latin typeface="Times New Roman" pitchFamily="18" charset="0"/>
              </a:rPr>
              <a:t>gibi) tarafından ayrılır. Amonyak absorbe edilir ve nitrit (N0</a:t>
            </a:r>
            <a:r>
              <a:rPr lang="tr-TR" altLang="tr-TR" sz="2800" baseline="-25000" smtClean="0">
                <a:solidFill>
                  <a:srgbClr val="00CCFF"/>
                </a:solidFill>
                <a:latin typeface="Times New Roman" pitchFamily="18" charset="0"/>
              </a:rPr>
              <a:t>2</a:t>
            </a:r>
            <a:r>
              <a:rPr lang="tr-TR" altLang="tr-TR" sz="2800" smtClean="0">
                <a:solidFill>
                  <a:srgbClr val="00CCFF"/>
                </a:solidFill>
                <a:latin typeface="Times New Roman" pitchFamily="18" charset="0"/>
              </a:rPr>
              <a:t>) iyonları salınır. Bu olayda açığa çıkan enerji nitrobakter bakterileri tarafından karbonhidrat sentezinde kullanılır.</a:t>
            </a:r>
            <a:r>
              <a:rPr lang="tr-TR" altLang="tr-TR" sz="2800" smtClean="0">
                <a:latin typeface="Times New Roman" pitchFamily="18" charset="0"/>
              </a:rPr>
              <a:t> </a:t>
            </a:r>
          </a:p>
          <a:p>
            <a:pPr algn="just" eaLnBrk="1" hangingPunct="1">
              <a:lnSpc>
                <a:spcPct val="140000"/>
              </a:lnSpc>
              <a:buFontTx/>
              <a:buNone/>
            </a:pPr>
            <a:r>
              <a:rPr lang="tr-TR" altLang="tr-TR" sz="2800" smtClean="0">
                <a:latin typeface="Times New Roman" pitchFamily="18" charset="0"/>
              </a:rPr>
              <a:t>		</a:t>
            </a:r>
          </a:p>
        </p:txBody>
      </p:sp>
    </p:spTree>
    <p:extLst>
      <p:ext uri="{BB962C8B-B14F-4D97-AF65-F5344CB8AC3E}">
        <p14:creationId xmlns:p14="http://schemas.microsoft.com/office/powerpoint/2010/main" val="21494449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11D693BA-FB6B-4A7B-83AD-FFB44C2E4161}" type="slidenum">
              <a:rPr lang="tr-TR">
                <a:solidFill>
                  <a:srgbClr val="808080"/>
                </a:solidFill>
              </a:rPr>
              <a:pPr>
                <a:defRPr/>
              </a:pPr>
              <a:t>61</a:t>
            </a:fld>
            <a:endParaRPr lang="tr-TR">
              <a:solidFill>
                <a:srgbClr val="808080"/>
              </a:solidFill>
            </a:endParaRPr>
          </a:p>
        </p:txBody>
      </p:sp>
      <p:sp>
        <p:nvSpPr>
          <p:cNvPr id="135171" name="Rectangle 2"/>
          <p:cNvSpPr>
            <a:spLocks noGrp="1" noChangeArrowheads="1"/>
          </p:cNvSpPr>
          <p:nvPr>
            <p:ph type="title"/>
          </p:nvPr>
        </p:nvSpPr>
        <p:spPr/>
        <p:txBody>
          <a:bodyPr/>
          <a:lstStyle/>
          <a:p>
            <a:pPr eaLnBrk="1" hangingPunct="1"/>
            <a:r>
              <a:rPr lang="tr-TR" altLang="tr-TR" b="1" smtClean="0">
                <a:solidFill>
                  <a:srgbClr val="FFFF00"/>
                </a:solidFill>
              </a:rPr>
              <a:t>3. Azot ve Azot Bileşikleri</a:t>
            </a:r>
          </a:p>
        </p:txBody>
      </p:sp>
      <p:sp>
        <p:nvSpPr>
          <p:cNvPr id="135172" name="Rectangle 3"/>
          <p:cNvSpPr>
            <a:spLocks noGrp="1" noChangeArrowheads="1"/>
          </p:cNvSpPr>
          <p:nvPr>
            <p:ph type="body" idx="1"/>
          </p:nvPr>
        </p:nvSpPr>
        <p:spPr>
          <a:xfrm>
            <a:off x="457200" y="1828800"/>
            <a:ext cx="8001000" cy="2819400"/>
          </a:xfrm>
        </p:spPr>
        <p:txBody>
          <a:bodyPr/>
          <a:lstStyle/>
          <a:p>
            <a:pPr algn="just" eaLnBrk="1" hangingPunct="1">
              <a:lnSpc>
                <a:spcPct val="130000"/>
              </a:lnSpc>
              <a:buFontTx/>
              <a:buNone/>
            </a:pPr>
            <a:r>
              <a:rPr lang="tr-TR" altLang="tr-TR" sz="2800" smtClean="0">
                <a:latin typeface="Times New Roman" pitchFamily="18" charset="0"/>
              </a:rPr>
              <a:t>		</a:t>
            </a:r>
            <a:r>
              <a:rPr lang="tr-TR" altLang="tr-TR" sz="2800" smtClean="0">
                <a:solidFill>
                  <a:srgbClr val="00FF00"/>
                </a:solidFill>
                <a:latin typeface="Times New Roman" pitchFamily="18" charset="0"/>
              </a:rPr>
              <a:t>Nitrit, Nitrat (NO</a:t>
            </a:r>
            <a:r>
              <a:rPr lang="tr-TR" altLang="tr-TR" sz="2800" baseline="-25000" smtClean="0">
                <a:solidFill>
                  <a:srgbClr val="00FF00"/>
                </a:solidFill>
                <a:latin typeface="Times New Roman" pitchFamily="18" charset="0"/>
              </a:rPr>
              <a:t>3</a:t>
            </a:r>
            <a:r>
              <a:rPr lang="tr-TR" altLang="tr-TR" sz="2800" smtClean="0">
                <a:solidFill>
                  <a:srgbClr val="00FF00"/>
                </a:solidFill>
                <a:latin typeface="Times New Roman" pitchFamily="18" charset="0"/>
              </a:rPr>
              <a:t>)'in redüksiyonundan da oluşabilir. Aslında doğal suların çoğunda bulunan nitritin büyük bir kısmı amonyağın oksidasyonundan çok, bu olaydan sağlanır.</a:t>
            </a:r>
          </a:p>
          <a:p>
            <a:pPr algn="just" eaLnBrk="1" hangingPunct="1">
              <a:lnSpc>
                <a:spcPct val="130000"/>
              </a:lnSpc>
            </a:pPr>
            <a:endParaRPr lang="tr-TR" altLang="tr-TR" sz="2800" smtClean="0">
              <a:solidFill>
                <a:srgbClr val="00FF00"/>
              </a:solidFill>
              <a:latin typeface="Times New Roman" pitchFamily="18" charset="0"/>
            </a:endParaRPr>
          </a:p>
        </p:txBody>
      </p:sp>
    </p:spTree>
    <p:extLst>
      <p:ext uri="{BB962C8B-B14F-4D97-AF65-F5344CB8AC3E}">
        <p14:creationId xmlns:p14="http://schemas.microsoft.com/office/powerpoint/2010/main" val="2291856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3BE637AB-EA65-43B0-BE40-51A3115910BE}" type="slidenum">
              <a:rPr lang="tr-TR">
                <a:solidFill>
                  <a:srgbClr val="808080"/>
                </a:solidFill>
              </a:rPr>
              <a:pPr>
                <a:defRPr/>
              </a:pPr>
              <a:t>62</a:t>
            </a:fld>
            <a:endParaRPr lang="tr-TR">
              <a:solidFill>
                <a:srgbClr val="808080"/>
              </a:solidFill>
            </a:endParaRPr>
          </a:p>
        </p:txBody>
      </p:sp>
      <p:sp>
        <p:nvSpPr>
          <p:cNvPr id="136195" name="Rectangle 2"/>
          <p:cNvSpPr>
            <a:spLocks noGrp="1" noChangeArrowheads="1"/>
          </p:cNvSpPr>
          <p:nvPr>
            <p:ph type="title"/>
          </p:nvPr>
        </p:nvSpPr>
        <p:spPr/>
        <p:txBody>
          <a:bodyPr/>
          <a:lstStyle/>
          <a:p>
            <a:pPr eaLnBrk="1" hangingPunct="1"/>
            <a:r>
              <a:rPr lang="tr-TR" altLang="tr-TR" b="1" smtClean="0">
                <a:solidFill>
                  <a:srgbClr val="FFFF00"/>
                </a:solidFill>
              </a:rPr>
              <a:t>3. Azot ve Azot Bileşikleri</a:t>
            </a:r>
          </a:p>
        </p:txBody>
      </p:sp>
      <p:sp>
        <p:nvSpPr>
          <p:cNvPr id="136196" name="Rectangle 3"/>
          <p:cNvSpPr>
            <a:spLocks noGrp="1" noChangeArrowheads="1"/>
          </p:cNvSpPr>
          <p:nvPr>
            <p:ph type="body" idx="1"/>
          </p:nvPr>
        </p:nvSpPr>
        <p:spPr>
          <a:xfrm>
            <a:off x="381000" y="1295400"/>
            <a:ext cx="8382000" cy="4648200"/>
          </a:xfrm>
        </p:spPr>
        <p:txBody>
          <a:bodyPr/>
          <a:lstStyle/>
          <a:p>
            <a:pPr algn="just" eaLnBrk="1" hangingPunct="1">
              <a:lnSpc>
                <a:spcPct val="130000"/>
              </a:lnSpc>
            </a:pPr>
            <a:r>
              <a:rPr lang="tr-TR" altLang="tr-TR" sz="2800" b="1" smtClean="0">
                <a:solidFill>
                  <a:srgbClr val="FF0000"/>
                </a:solidFill>
                <a:latin typeface="Times New Roman" pitchFamily="18" charset="0"/>
              </a:rPr>
              <a:t>Nitrit (NO</a:t>
            </a:r>
            <a:r>
              <a:rPr lang="tr-TR" altLang="tr-TR" sz="2800" b="1" baseline="-25000" smtClean="0">
                <a:solidFill>
                  <a:srgbClr val="FF0000"/>
                </a:solidFill>
                <a:latin typeface="Times New Roman" pitchFamily="18" charset="0"/>
              </a:rPr>
              <a:t>2</a:t>
            </a:r>
            <a:r>
              <a:rPr lang="tr-TR" altLang="tr-TR" sz="2800" b="1" smtClean="0">
                <a:solidFill>
                  <a:srgbClr val="FF0000"/>
                </a:solidFill>
                <a:latin typeface="Times New Roman" pitchFamily="18" charset="0"/>
              </a:rPr>
              <a:t>):</a:t>
            </a:r>
            <a:r>
              <a:rPr lang="tr-TR" altLang="tr-TR" sz="2800" b="1" smtClean="0">
                <a:latin typeface="Times New Roman" pitchFamily="18" charset="0"/>
              </a:rPr>
              <a:t> </a:t>
            </a:r>
            <a:r>
              <a:rPr lang="tr-TR" altLang="tr-TR" sz="2800" smtClean="0">
                <a:latin typeface="Times New Roman" pitchFamily="18" charset="0"/>
              </a:rPr>
              <a:t>Nitrit temiz sularda ya hiç bulunmaz veya eser miktarda bulunur, bulunduğu zaman mevsimsel değişimi nitratta olduğu gibidir. </a:t>
            </a:r>
            <a:r>
              <a:rPr lang="tr-TR" altLang="tr-TR" sz="2800" i="1" smtClean="0">
                <a:solidFill>
                  <a:srgbClr val="FF0000"/>
                </a:solidFill>
                <a:latin typeface="Times New Roman" pitchFamily="18" charset="0"/>
              </a:rPr>
              <a:t>Diatome </a:t>
            </a:r>
            <a:r>
              <a:rPr lang="tr-TR" altLang="tr-TR" sz="2800" smtClean="0">
                <a:solidFill>
                  <a:srgbClr val="FF0000"/>
                </a:solidFill>
                <a:latin typeface="Times New Roman" pitchFamily="18" charset="0"/>
              </a:rPr>
              <a:t>ve </a:t>
            </a:r>
            <a:r>
              <a:rPr lang="tr-TR" altLang="tr-TR" sz="2800" i="1" smtClean="0">
                <a:solidFill>
                  <a:srgbClr val="FF0000"/>
                </a:solidFill>
                <a:latin typeface="Times New Roman" pitchFamily="18" charset="0"/>
              </a:rPr>
              <a:t>Chlorella</a:t>
            </a:r>
            <a:r>
              <a:rPr lang="tr-TR" altLang="tr-TR" sz="2800" i="1" smtClean="0">
                <a:latin typeface="Times New Roman" pitchFamily="18" charset="0"/>
              </a:rPr>
              <a:t> </a:t>
            </a:r>
            <a:r>
              <a:rPr lang="tr-TR" altLang="tr-TR" sz="2800" smtClean="0">
                <a:latin typeface="Times New Roman" pitchFamily="18" charset="0"/>
              </a:rPr>
              <a:t>gibi bazı algler nitratı nitrite dönüştürebilirler. Bütün yeşil bitkilerin nitrata gereksinimi olduğu için bu bileşik büyüme mevsiminin sonuna doğru oldukça azalır. </a:t>
            </a:r>
          </a:p>
        </p:txBody>
      </p:sp>
    </p:spTree>
    <p:extLst>
      <p:ext uri="{BB962C8B-B14F-4D97-AF65-F5344CB8AC3E}">
        <p14:creationId xmlns:p14="http://schemas.microsoft.com/office/powerpoint/2010/main" val="11242739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a:defRPr/>
            </a:pPr>
            <a:fld id="{B4D41857-F8C9-4973-AC78-EAE79A3514C6}" type="slidenum">
              <a:rPr lang="tr-TR">
                <a:solidFill>
                  <a:srgbClr val="808080"/>
                </a:solidFill>
              </a:rPr>
              <a:pPr>
                <a:defRPr/>
              </a:pPr>
              <a:t>63</a:t>
            </a:fld>
            <a:endParaRPr lang="tr-TR">
              <a:solidFill>
                <a:srgbClr val="808080"/>
              </a:solidFill>
            </a:endParaRPr>
          </a:p>
        </p:txBody>
      </p:sp>
      <p:sp>
        <p:nvSpPr>
          <p:cNvPr id="137219" name="Rectangle 2"/>
          <p:cNvSpPr>
            <a:spLocks noGrp="1" noChangeArrowheads="1"/>
          </p:cNvSpPr>
          <p:nvPr>
            <p:ph type="title"/>
          </p:nvPr>
        </p:nvSpPr>
        <p:spPr/>
        <p:txBody>
          <a:bodyPr/>
          <a:lstStyle/>
          <a:p>
            <a:pPr eaLnBrk="1" hangingPunct="1"/>
            <a:endParaRPr lang="tr-TR" altLang="tr-TR" smtClean="0"/>
          </a:p>
        </p:txBody>
      </p:sp>
      <p:sp>
        <p:nvSpPr>
          <p:cNvPr id="137220" name="Rectangle 3"/>
          <p:cNvSpPr>
            <a:spLocks noGrp="1" noChangeArrowheads="1"/>
          </p:cNvSpPr>
          <p:nvPr>
            <p:ph type="body" idx="1"/>
          </p:nvPr>
        </p:nvSpPr>
        <p:spPr/>
        <p:txBody>
          <a:bodyPr/>
          <a:lstStyle/>
          <a:p>
            <a:pPr eaLnBrk="1" hangingPunct="1"/>
            <a:endParaRPr lang="tr-TR" altLang="tr-TR" smtClean="0"/>
          </a:p>
        </p:txBody>
      </p:sp>
      <p:pic>
        <p:nvPicPr>
          <p:cNvPr id="137221" name="Picture 5" descr="chlvulg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820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2" name="Text Box 6"/>
          <p:cNvSpPr txBox="1">
            <a:spLocks noChangeArrowheads="1"/>
          </p:cNvSpPr>
          <p:nvPr/>
        </p:nvSpPr>
        <p:spPr bwMode="auto">
          <a:xfrm>
            <a:off x="6858000" y="457200"/>
            <a:ext cx="1565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fontAlgn="base" hangingPunct="1">
              <a:spcBef>
                <a:spcPct val="0"/>
              </a:spcBef>
              <a:spcAft>
                <a:spcPct val="0"/>
              </a:spcAft>
            </a:pPr>
            <a:r>
              <a:rPr kumimoji="0" lang="tr-TR" altLang="tr-TR" sz="2800" b="1" i="1">
                <a:solidFill>
                  <a:srgbClr val="FF99FF"/>
                </a:solidFill>
              </a:rPr>
              <a:t>Chlorella</a:t>
            </a:r>
          </a:p>
        </p:txBody>
      </p:sp>
    </p:spTree>
    <p:extLst>
      <p:ext uri="{BB962C8B-B14F-4D97-AF65-F5344CB8AC3E}">
        <p14:creationId xmlns:p14="http://schemas.microsoft.com/office/powerpoint/2010/main" val="2363643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5E722C67-6DF3-4ACC-AE0F-B26A01CA6D92}" type="slidenum">
              <a:rPr lang="tr-TR">
                <a:solidFill>
                  <a:srgbClr val="808080"/>
                </a:solidFill>
              </a:rPr>
              <a:pPr>
                <a:defRPr/>
              </a:pPr>
              <a:t>64</a:t>
            </a:fld>
            <a:endParaRPr lang="tr-TR">
              <a:solidFill>
                <a:srgbClr val="808080"/>
              </a:solidFill>
            </a:endParaRPr>
          </a:p>
        </p:txBody>
      </p:sp>
      <p:sp>
        <p:nvSpPr>
          <p:cNvPr id="138243" name="Rectangle 2"/>
          <p:cNvSpPr>
            <a:spLocks noGrp="1" noChangeArrowheads="1"/>
          </p:cNvSpPr>
          <p:nvPr>
            <p:ph type="title"/>
          </p:nvPr>
        </p:nvSpPr>
        <p:spPr/>
        <p:txBody>
          <a:bodyPr/>
          <a:lstStyle/>
          <a:p>
            <a:pPr eaLnBrk="1" hangingPunct="1"/>
            <a:r>
              <a:rPr lang="tr-TR" altLang="tr-TR" b="1" smtClean="0">
                <a:solidFill>
                  <a:srgbClr val="FFFF00"/>
                </a:solidFill>
              </a:rPr>
              <a:t>3. Azot ve Azot Bileşikleri</a:t>
            </a:r>
          </a:p>
        </p:txBody>
      </p:sp>
      <p:sp>
        <p:nvSpPr>
          <p:cNvPr id="138244" name="Rectangle 3"/>
          <p:cNvSpPr>
            <a:spLocks noGrp="1" noChangeArrowheads="1"/>
          </p:cNvSpPr>
          <p:nvPr>
            <p:ph type="body" idx="1"/>
          </p:nvPr>
        </p:nvSpPr>
        <p:spPr>
          <a:xfrm>
            <a:off x="381000" y="1295400"/>
            <a:ext cx="8077200" cy="4648200"/>
          </a:xfrm>
        </p:spPr>
        <p:txBody>
          <a:bodyPr/>
          <a:lstStyle/>
          <a:p>
            <a:pPr algn="just" eaLnBrk="1" hangingPunct="1">
              <a:lnSpc>
                <a:spcPct val="140000"/>
              </a:lnSpc>
              <a:buFontTx/>
              <a:buNone/>
            </a:pPr>
            <a:r>
              <a:rPr lang="tr-TR" altLang="tr-TR" sz="2800" smtClean="0">
                <a:latin typeface="Times New Roman" pitchFamily="18" charset="0"/>
              </a:rPr>
              <a:t>	</a:t>
            </a:r>
            <a:r>
              <a:rPr lang="tr-TR" altLang="tr-TR" sz="2800" smtClean="0">
                <a:solidFill>
                  <a:srgbClr val="00CCFF"/>
                </a:solidFill>
                <a:latin typeface="Times New Roman" pitchFamily="18" charset="0"/>
              </a:rPr>
              <a:t>	Bu nedenle aynı periyotta nitratın nitrite dönüşmesinin yavaşlamasını doğal karşılamak gerekir. Eser miktardaki nitritin ekolojik önemi bilinmemektedir. Ancak büyük miktarda bulunması lağım kirlenmesini akla getirir.</a:t>
            </a:r>
            <a:r>
              <a:rPr lang="tr-TR" altLang="tr-TR" sz="2800" smtClean="0">
                <a:latin typeface="Times New Roman" pitchFamily="18" charset="0"/>
              </a:rPr>
              <a:t> </a:t>
            </a:r>
            <a:r>
              <a:rPr lang="tr-TR" altLang="tr-TR" sz="2800" smtClean="0">
                <a:solidFill>
                  <a:srgbClr val="FF0000"/>
                </a:solidFill>
                <a:latin typeface="Times New Roman" pitchFamily="18" charset="0"/>
              </a:rPr>
              <a:t>Nitritin içme suyuna karışması bebeklerde</a:t>
            </a:r>
            <a:r>
              <a:rPr lang="tr-TR" altLang="tr-TR" sz="2800" smtClean="0">
                <a:latin typeface="Times New Roman" pitchFamily="18" charset="0"/>
              </a:rPr>
              <a:t> </a:t>
            </a:r>
            <a:r>
              <a:rPr lang="tr-TR" altLang="tr-TR" sz="2800" b="1" smtClean="0">
                <a:solidFill>
                  <a:srgbClr val="00FF00"/>
                </a:solidFill>
                <a:latin typeface="Times New Roman" pitchFamily="18" charset="0"/>
              </a:rPr>
              <a:t>mavi kan</a:t>
            </a:r>
            <a:r>
              <a:rPr lang="tr-TR" altLang="tr-TR" sz="2800" b="1" smtClean="0">
                <a:latin typeface="Times New Roman" pitchFamily="18" charset="0"/>
              </a:rPr>
              <a:t> </a:t>
            </a:r>
            <a:r>
              <a:rPr lang="tr-TR" altLang="tr-TR" sz="2800" smtClean="0">
                <a:solidFill>
                  <a:srgbClr val="FF0000"/>
                </a:solidFill>
                <a:latin typeface="Times New Roman" pitchFamily="18" charset="0"/>
              </a:rPr>
              <a:t>hastalığına yol açabilir.</a:t>
            </a:r>
          </a:p>
        </p:txBody>
      </p:sp>
    </p:spTree>
    <p:extLst>
      <p:ext uri="{BB962C8B-B14F-4D97-AF65-F5344CB8AC3E}">
        <p14:creationId xmlns:p14="http://schemas.microsoft.com/office/powerpoint/2010/main" val="30057931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9E9A8630-25DA-46B3-8E38-6CA5F3C779DC}" type="slidenum">
              <a:rPr lang="tr-TR">
                <a:solidFill>
                  <a:srgbClr val="808080"/>
                </a:solidFill>
              </a:rPr>
              <a:pPr>
                <a:defRPr/>
              </a:pPr>
              <a:t>65</a:t>
            </a:fld>
            <a:endParaRPr lang="tr-TR">
              <a:solidFill>
                <a:srgbClr val="808080"/>
              </a:solidFill>
            </a:endParaRPr>
          </a:p>
        </p:txBody>
      </p:sp>
      <p:sp>
        <p:nvSpPr>
          <p:cNvPr id="139267" name="Rectangle 2"/>
          <p:cNvSpPr>
            <a:spLocks noGrp="1" noChangeArrowheads="1"/>
          </p:cNvSpPr>
          <p:nvPr>
            <p:ph type="title"/>
          </p:nvPr>
        </p:nvSpPr>
        <p:spPr/>
        <p:txBody>
          <a:bodyPr/>
          <a:lstStyle/>
          <a:p>
            <a:pPr eaLnBrk="1" hangingPunct="1"/>
            <a:r>
              <a:rPr lang="tr-TR" altLang="tr-TR" b="1" smtClean="0">
                <a:solidFill>
                  <a:srgbClr val="FFFF00"/>
                </a:solidFill>
              </a:rPr>
              <a:t>3. Azot ve Azot Bileşikleri</a:t>
            </a:r>
          </a:p>
        </p:txBody>
      </p:sp>
      <p:sp>
        <p:nvSpPr>
          <p:cNvPr id="139268" name="Rectangle 3"/>
          <p:cNvSpPr>
            <a:spLocks noGrp="1" noChangeArrowheads="1"/>
          </p:cNvSpPr>
          <p:nvPr>
            <p:ph type="body" idx="1"/>
          </p:nvPr>
        </p:nvSpPr>
        <p:spPr>
          <a:xfrm>
            <a:off x="533400" y="1752600"/>
            <a:ext cx="8077200" cy="3200400"/>
          </a:xfrm>
        </p:spPr>
        <p:txBody>
          <a:bodyPr/>
          <a:lstStyle/>
          <a:p>
            <a:pPr algn="just" eaLnBrk="1" hangingPunct="1">
              <a:lnSpc>
                <a:spcPct val="130000"/>
              </a:lnSpc>
              <a:buFontTx/>
              <a:buNone/>
            </a:pPr>
            <a:r>
              <a:rPr lang="tr-TR" altLang="tr-TR" sz="2800" smtClean="0">
                <a:latin typeface="Times New Roman" pitchFamily="18" charset="0"/>
              </a:rPr>
              <a:t>		</a:t>
            </a:r>
            <a:r>
              <a:rPr lang="tr-TR" altLang="tr-TR" sz="2800" smtClean="0">
                <a:solidFill>
                  <a:schemeClr val="hlink"/>
                </a:solidFill>
                <a:latin typeface="Times New Roman" pitchFamily="18" charset="0"/>
              </a:rPr>
              <a:t>Azotlu maddelerin ayrışması reaksiyonlarının son aşamasında nitrit nitrifikasyon bakterileri tarafından oksitlenerek nitrata (N0</a:t>
            </a:r>
            <a:r>
              <a:rPr lang="tr-TR" altLang="tr-TR" sz="2800" baseline="-25000" smtClean="0">
                <a:solidFill>
                  <a:schemeClr val="hlink"/>
                </a:solidFill>
                <a:latin typeface="Times New Roman" pitchFamily="18" charset="0"/>
              </a:rPr>
              <a:t>3</a:t>
            </a:r>
            <a:r>
              <a:rPr lang="tr-TR" altLang="tr-TR" sz="2800" smtClean="0">
                <a:solidFill>
                  <a:schemeClr val="hlink"/>
                </a:solidFill>
                <a:latin typeface="Times New Roman" pitchFamily="18" charset="0"/>
              </a:rPr>
              <a:t>) dönüşür. Nitrat, suda yüzen veya substratta bulunan yeşil bitki kökleri tarafından kolayca kullanılır.</a:t>
            </a:r>
          </a:p>
        </p:txBody>
      </p:sp>
    </p:spTree>
    <p:extLst>
      <p:ext uri="{BB962C8B-B14F-4D97-AF65-F5344CB8AC3E}">
        <p14:creationId xmlns:p14="http://schemas.microsoft.com/office/powerpoint/2010/main" val="34884128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61BB6A13-D30F-424B-B590-1B73FB89EDBD}" type="slidenum">
              <a:rPr lang="tr-TR">
                <a:solidFill>
                  <a:srgbClr val="808080"/>
                </a:solidFill>
              </a:rPr>
              <a:pPr>
                <a:defRPr/>
              </a:pPr>
              <a:t>66</a:t>
            </a:fld>
            <a:endParaRPr lang="tr-TR">
              <a:solidFill>
                <a:srgbClr val="808080"/>
              </a:solidFill>
            </a:endParaRPr>
          </a:p>
        </p:txBody>
      </p:sp>
      <p:sp>
        <p:nvSpPr>
          <p:cNvPr id="140291" name="Rectangle 2"/>
          <p:cNvSpPr>
            <a:spLocks noGrp="1" noChangeArrowheads="1"/>
          </p:cNvSpPr>
          <p:nvPr>
            <p:ph type="title"/>
          </p:nvPr>
        </p:nvSpPr>
        <p:spPr/>
        <p:txBody>
          <a:bodyPr/>
          <a:lstStyle/>
          <a:p>
            <a:pPr eaLnBrk="1" hangingPunct="1"/>
            <a:r>
              <a:rPr lang="tr-TR" altLang="tr-TR" b="1" smtClean="0">
                <a:solidFill>
                  <a:srgbClr val="FFFF00"/>
                </a:solidFill>
              </a:rPr>
              <a:t>3. Azot ve Azot Bileşikleri</a:t>
            </a:r>
          </a:p>
        </p:txBody>
      </p:sp>
      <p:sp>
        <p:nvSpPr>
          <p:cNvPr id="140292" name="Rectangle 3"/>
          <p:cNvSpPr>
            <a:spLocks noGrp="1" noChangeArrowheads="1"/>
          </p:cNvSpPr>
          <p:nvPr>
            <p:ph type="body" idx="1"/>
          </p:nvPr>
        </p:nvSpPr>
        <p:spPr>
          <a:xfrm>
            <a:off x="457200" y="1295400"/>
            <a:ext cx="8001000" cy="4648200"/>
          </a:xfrm>
        </p:spPr>
        <p:txBody>
          <a:bodyPr/>
          <a:lstStyle/>
          <a:p>
            <a:pPr algn="just" eaLnBrk="1" hangingPunct="1">
              <a:lnSpc>
                <a:spcPct val="130000"/>
              </a:lnSpc>
              <a:buFontTx/>
              <a:buNone/>
            </a:pPr>
            <a:r>
              <a:rPr lang="tr-TR" altLang="tr-TR" sz="2800" smtClean="0">
                <a:latin typeface="Times New Roman" pitchFamily="18" charset="0"/>
              </a:rPr>
              <a:t>		</a:t>
            </a:r>
            <a:r>
              <a:rPr lang="tr-TR" altLang="tr-TR" sz="2800" smtClean="0">
                <a:solidFill>
                  <a:srgbClr val="FF0000"/>
                </a:solidFill>
                <a:latin typeface="Times New Roman" pitchFamily="18" charset="0"/>
              </a:rPr>
              <a:t>Nitrobakter gibi nitrat üreten nitrifikasyon bakterileri için önemli olan üretilen nitrat değil açığa çıkan enerjidir.</a:t>
            </a:r>
            <a:r>
              <a:rPr lang="tr-TR" altLang="tr-TR" sz="2800" smtClean="0">
                <a:latin typeface="Times New Roman" pitchFamily="18" charset="0"/>
              </a:rPr>
              <a:t> </a:t>
            </a:r>
          </a:p>
          <a:p>
            <a:pPr algn="just" eaLnBrk="1" hangingPunct="1">
              <a:lnSpc>
                <a:spcPct val="130000"/>
              </a:lnSpc>
              <a:buFontTx/>
              <a:buNone/>
            </a:pPr>
            <a:r>
              <a:rPr lang="tr-TR" altLang="tr-TR" sz="2800" smtClean="0">
                <a:latin typeface="Times New Roman" pitchFamily="18" charset="0"/>
              </a:rPr>
              <a:t>		</a:t>
            </a:r>
            <a:r>
              <a:rPr lang="tr-TR" altLang="tr-TR" sz="2800" smtClean="0">
                <a:solidFill>
                  <a:schemeClr val="accent1"/>
                </a:solidFill>
                <a:latin typeface="Times New Roman" pitchFamily="18" charset="0"/>
              </a:rPr>
              <a:t>Çünkü açığa çıkan enerjiyi kullanırlar. Bir ortamdaki canlıların devamlılığı ve verimi için nitrat, protein sentezinde azot kaynağı olarak oldukça önemlidir.</a:t>
            </a:r>
          </a:p>
        </p:txBody>
      </p:sp>
    </p:spTree>
    <p:extLst>
      <p:ext uri="{BB962C8B-B14F-4D97-AF65-F5344CB8AC3E}">
        <p14:creationId xmlns:p14="http://schemas.microsoft.com/office/powerpoint/2010/main" val="28135018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D4843D04-0BE0-47AF-A20A-73CBF301164E}" type="slidenum">
              <a:rPr lang="tr-TR">
                <a:solidFill>
                  <a:srgbClr val="808080"/>
                </a:solidFill>
              </a:rPr>
              <a:pPr>
                <a:defRPr/>
              </a:pPr>
              <a:t>67</a:t>
            </a:fld>
            <a:endParaRPr lang="tr-TR">
              <a:solidFill>
                <a:srgbClr val="808080"/>
              </a:solidFill>
            </a:endParaRPr>
          </a:p>
        </p:txBody>
      </p:sp>
      <p:sp>
        <p:nvSpPr>
          <p:cNvPr id="141315" name="Rectangle 2"/>
          <p:cNvSpPr>
            <a:spLocks noGrp="1" noChangeArrowheads="1"/>
          </p:cNvSpPr>
          <p:nvPr>
            <p:ph type="title"/>
          </p:nvPr>
        </p:nvSpPr>
        <p:spPr/>
        <p:txBody>
          <a:bodyPr/>
          <a:lstStyle/>
          <a:p>
            <a:pPr eaLnBrk="1" hangingPunct="1"/>
            <a:r>
              <a:rPr lang="tr-TR" altLang="tr-TR" b="1" smtClean="0">
                <a:solidFill>
                  <a:srgbClr val="FFFF00"/>
                </a:solidFill>
              </a:rPr>
              <a:t>3. Azot ve Azot Bileşikleri</a:t>
            </a:r>
          </a:p>
        </p:txBody>
      </p:sp>
      <p:sp>
        <p:nvSpPr>
          <p:cNvPr id="141316" name="Rectangle 3"/>
          <p:cNvSpPr>
            <a:spLocks noGrp="1" noChangeArrowheads="1"/>
          </p:cNvSpPr>
          <p:nvPr>
            <p:ph type="body" idx="1"/>
          </p:nvPr>
        </p:nvSpPr>
        <p:spPr>
          <a:xfrm>
            <a:off x="533400" y="1447800"/>
            <a:ext cx="7924800" cy="4648200"/>
          </a:xfrm>
        </p:spPr>
        <p:txBody>
          <a:bodyPr/>
          <a:lstStyle/>
          <a:p>
            <a:pPr algn="just" eaLnBrk="1" hangingPunct="1">
              <a:lnSpc>
                <a:spcPct val="140000"/>
              </a:lnSpc>
            </a:pPr>
            <a:r>
              <a:rPr lang="tr-TR" altLang="tr-TR" sz="2800" b="1" smtClean="0">
                <a:solidFill>
                  <a:srgbClr val="FF0000"/>
                </a:solidFill>
                <a:latin typeface="Times New Roman" pitchFamily="18" charset="0"/>
              </a:rPr>
              <a:t>Nitrat:</a:t>
            </a:r>
            <a:r>
              <a:rPr lang="tr-TR" altLang="tr-TR" sz="2800" b="1" smtClean="0">
                <a:latin typeface="Times New Roman" pitchFamily="18" charset="0"/>
              </a:rPr>
              <a:t> </a:t>
            </a:r>
            <a:r>
              <a:rPr lang="tr-TR" altLang="tr-TR" sz="2800" smtClean="0">
                <a:solidFill>
                  <a:srgbClr val="00CCFF"/>
                </a:solidFill>
                <a:latin typeface="Times New Roman" pitchFamily="18" charset="0"/>
              </a:rPr>
              <a:t>Temiz tatlı sularda çok az miktarda bulunur. Dünya ortalaması 0.30 ppm'dir. Bazı çok tuzlu göllerde (Mg S0</a:t>
            </a:r>
            <a:r>
              <a:rPr lang="tr-TR" altLang="tr-TR" sz="2800" baseline="-25000" smtClean="0">
                <a:solidFill>
                  <a:srgbClr val="00CCFF"/>
                </a:solidFill>
                <a:latin typeface="Times New Roman" pitchFamily="18" charset="0"/>
              </a:rPr>
              <a:t>4</a:t>
            </a:r>
            <a:r>
              <a:rPr lang="tr-TR" altLang="tr-TR" sz="2800" smtClean="0">
                <a:solidFill>
                  <a:srgbClr val="00CCFF"/>
                </a:solidFill>
                <a:latin typeface="Times New Roman" pitchFamily="18" charset="0"/>
              </a:rPr>
              <a:t>'lı) azotun bu formu zamanla tamamen yok olabilir. Çevresel şartların etkisi altında özellikle sel zamanı ve organik kirlenme, nitratı önemli ölçüde artırabilir.</a:t>
            </a:r>
            <a:r>
              <a:rPr lang="tr-TR" altLang="tr-TR" sz="2800" smtClean="0">
                <a:latin typeface="Times New Roman" pitchFamily="18" charset="0"/>
              </a:rPr>
              <a:t> </a:t>
            </a:r>
          </a:p>
        </p:txBody>
      </p:sp>
    </p:spTree>
    <p:extLst>
      <p:ext uri="{BB962C8B-B14F-4D97-AF65-F5344CB8AC3E}">
        <p14:creationId xmlns:p14="http://schemas.microsoft.com/office/powerpoint/2010/main" val="42331099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15E7E75A-5011-4BF1-B0C3-EE9847F63182}" type="slidenum">
              <a:rPr lang="tr-TR">
                <a:solidFill>
                  <a:srgbClr val="808080"/>
                </a:solidFill>
              </a:rPr>
              <a:pPr>
                <a:defRPr/>
              </a:pPr>
              <a:t>68</a:t>
            </a:fld>
            <a:endParaRPr lang="tr-TR">
              <a:solidFill>
                <a:srgbClr val="808080"/>
              </a:solidFill>
            </a:endParaRPr>
          </a:p>
        </p:txBody>
      </p:sp>
      <p:sp>
        <p:nvSpPr>
          <p:cNvPr id="142339" name="Rectangle 2"/>
          <p:cNvSpPr>
            <a:spLocks noGrp="1" noChangeArrowheads="1"/>
          </p:cNvSpPr>
          <p:nvPr>
            <p:ph type="title"/>
          </p:nvPr>
        </p:nvSpPr>
        <p:spPr/>
        <p:txBody>
          <a:bodyPr/>
          <a:lstStyle/>
          <a:p>
            <a:pPr eaLnBrk="1" hangingPunct="1"/>
            <a:r>
              <a:rPr lang="tr-TR" altLang="tr-TR" b="1" smtClean="0">
                <a:solidFill>
                  <a:srgbClr val="FFFF00"/>
                </a:solidFill>
              </a:rPr>
              <a:t>3. Azot ve Azot Bileşikleri</a:t>
            </a:r>
          </a:p>
        </p:txBody>
      </p:sp>
      <p:sp>
        <p:nvSpPr>
          <p:cNvPr id="142340" name="Rectangle 3"/>
          <p:cNvSpPr>
            <a:spLocks noGrp="1" noChangeArrowheads="1"/>
          </p:cNvSpPr>
          <p:nvPr>
            <p:ph type="body" idx="1"/>
          </p:nvPr>
        </p:nvSpPr>
        <p:spPr>
          <a:xfrm>
            <a:off x="381000" y="1843088"/>
            <a:ext cx="8077200" cy="3130550"/>
          </a:xfrm>
        </p:spPr>
        <p:txBody>
          <a:bodyPr/>
          <a:lstStyle/>
          <a:p>
            <a:pPr algn="just" eaLnBrk="1" hangingPunct="1">
              <a:lnSpc>
                <a:spcPct val="130000"/>
              </a:lnSpc>
              <a:buFontTx/>
              <a:buNone/>
            </a:pPr>
            <a:r>
              <a:rPr lang="tr-TR" altLang="tr-TR" sz="2800" smtClean="0">
                <a:solidFill>
                  <a:schemeClr val="accent2"/>
                </a:solidFill>
                <a:latin typeface="Times New Roman" pitchFamily="18" charset="0"/>
              </a:rPr>
              <a:t>		Nitrat ekosisteme bakteriyel nitrifikasyonun bir yan ürünü olarak katılır ve bu bileşik ortamdan yeşil bitkilerin tüketimi, element azotun bakterilerle denitrifikasyonu ve amonyağın redüksiyonu yoluyla yok edilir.</a:t>
            </a:r>
          </a:p>
        </p:txBody>
      </p:sp>
    </p:spTree>
    <p:extLst>
      <p:ext uri="{BB962C8B-B14F-4D97-AF65-F5344CB8AC3E}">
        <p14:creationId xmlns:p14="http://schemas.microsoft.com/office/powerpoint/2010/main" val="37649235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FD13A995-88CA-4CB5-93CA-E9877C15E74B}" type="slidenum">
              <a:rPr lang="tr-TR">
                <a:solidFill>
                  <a:srgbClr val="808080"/>
                </a:solidFill>
              </a:rPr>
              <a:pPr>
                <a:defRPr/>
              </a:pPr>
              <a:t>69</a:t>
            </a:fld>
            <a:endParaRPr lang="tr-TR">
              <a:solidFill>
                <a:srgbClr val="808080"/>
              </a:solidFill>
            </a:endParaRPr>
          </a:p>
        </p:txBody>
      </p:sp>
      <p:sp>
        <p:nvSpPr>
          <p:cNvPr id="143363" name="Rectangle 2"/>
          <p:cNvSpPr>
            <a:spLocks noGrp="1" noChangeArrowheads="1"/>
          </p:cNvSpPr>
          <p:nvPr>
            <p:ph type="title"/>
          </p:nvPr>
        </p:nvSpPr>
        <p:spPr/>
        <p:txBody>
          <a:bodyPr/>
          <a:lstStyle/>
          <a:p>
            <a:pPr eaLnBrk="1" hangingPunct="1"/>
            <a:r>
              <a:rPr lang="tr-TR" altLang="tr-TR" b="1" smtClean="0">
                <a:solidFill>
                  <a:srgbClr val="FFFF00"/>
                </a:solidFill>
              </a:rPr>
              <a:t>3. Azot ve Azot Bileşikleri</a:t>
            </a:r>
          </a:p>
        </p:txBody>
      </p:sp>
      <p:sp>
        <p:nvSpPr>
          <p:cNvPr id="143364" name="Rectangle 3"/>
          <p:cNvSpPr>
            <a:spLocks noGrp="1" noChangeArrowheads="1"/>
          </p:cNvSpPr>
          <p:nvPr>
            <p:ph type="body" idx="1"/>
          </p:nvPr>
        </p:nvSpPr>
        <p:spPr>
          <a:xfrm>
            <a:off x="381000" y="1295400"/>
            <a:ext cx="8077200" cy="4648200"/>
          </a:xfrm>
        </p:spPr>
        <p:txBody>
          <a:bodyPr/>
          <a:lstStyle/>
          <a:p>
            <a:pPr algn="just" eaLnBrk="1" hangingPunct="1">
              <a:lnSpc>
                <a:spcPct val="130000"/>
              </a:lnSpc>
              <a:buFontTx/>
              <a:buNone/>
            </a:pPr>
            <a:r>
              <a:rPr lang="tr-TR" altLang="tr-TR" sz="2800" smtClean="0">
                <a:latin typeface="Times New Roman" pitchFamily="18" charset="0"/>
              </a:rPr>
              <a:t>		</a:t>
            </a:r>
            <a:r>
              <a:rPr lang="tr-TR" altLang="tr-TR" sz="2800" smtClean="0">
                <a:solidFill>
                  <a:srgbClr val="00CC99"/>
                </a:solidFill>
                <a:latin typeface="Times New Roman" pitchFamily="18" charset="0"/>
              </a:rPr>
              <a:t>Oligotrof göllerin üst tabakasında nitrat içeriği yazın, ilkbahar karışımından dolayı biraz azalır. Dipte pek değişmez.</a:t>
            </a:r>
            <a:r>
              <a:rPr lang="tr-TR" altLang="tr-TR" sz="2800" smtClean="0">
                <a:latin typeface="Times New Roman" pitchFamily="18" charset="0"/>
              </a:rPr>
              <a:t> </a:t>
            </a:r>
          </a:p>
          <a:p>
            <a:pPr algn="just" eaLnBrk="1" hangingPunct="1">
              <a:lnSpc>
                <a:spcPct val="130000"/>
              </a:lnSpc>
              <a:buFontTx/>
              <a:buNone/>
            </a:pPr>
            <a:r>
              <a:rPr lang="tr-TR" altLang="tr-TR" sz="2800" smtClean="0">
                <a:latin typeface="Times New Roman" pitchFamily="18" charset="0"/>
              </a:rPr>
              <a:t>		</a:t>
            </a:r>
            <a:r>
              <a:rPr lang="tr-TR" altLang="tr-TR" sz="2800" smtClean="0">
                <a:solidFill>
                  <a:schemeClr val="accent1"/>
                </a:solidFill>
                <a:latin typeface="Times New Roman" pitchFamily="18" charset="0"/>
              </a:rPr>
              <a:t>Ötrof göllerde nitrat, üst tabakada plankton tarafından kullanıldığı için derinlerde ise bakteriyel redüksiyon nedeniyle azalır. </a:t>
            </a:r>
          </a:p>
          <a:p>
            <a:pPr algn="just" eaLnBrk="1" hangingPunct="1">
              <a:lnSpc>
                <a:spcPct val="130000"/>
              </a:lnSpc>
              <a:buFontTx/>
              <a:buNone/>
            </a:pPr>
            <a:r>
              <a:rPr lang="tr-TR" altLang="tr-TR" sz="2800" smtClean="0">
                <a:latin typeface="Times New Roman" pitchFamily="18" charset="0"/>
              </a:rPr>
              <a:t>		</a:t>
            </a:r>
            <a:r>
              <a:rPr lang="tr-TR" altLang="tr-TR" sz="2800" smtClean="0">
                <a:solidFill>
                  <a:srgbClr val="FF0000"/>
                </a:solidFill>
                <a:latin typeface="Times New Roman" pitchFamily="18" charset="0"/>
              </a:rPr>
              <a:t>Bu bakımdan en yoğun olduğu kısım </a:t>
            </a:r>
            <a:r>
              <a:rPr lang="tr-TR" altLang="tr-TR" sz="2800" smtClean="0">
                <a:solidFill>
                  <a:srgbClr val="00FF00"/>
                </a:solidFill>
                <a:latin typeface="Times New Roman" pitchFamily="18" charset="0"/>
              </a:rPr>
              <a:t>trofogenik bölgenin</a:t>
            </a:r>
            <a:r>
              <a:rPr lang="tr-TR" altLang="tr-TR" sz="2800" smtClean="0">
                <a:solidFill>
                  <a:srgbClr val="FF0000"/>
                </a:solidFill>
                <a:latin typeface="Times New Roman" pitchFamily="18" charset="0"/>
              </a:rPr>
              <a:t> alt sınırı yakınlarındadır.</a:t>
            </a:r>
          </a:p>
        </p:txBody>
      </p:sp>
    </p:spTree>
    <p:extLst>
      <p:ext uri="{BB962C8B-B14F-4D97-AF65-F5344CB8AC3E}">
        <p14:creationId xmlns:p14="http://schemas.microsoft.com/office/powerpoint/2010/main" val="270866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D03713D5-622C-4B41-88A9-7DEB4E2DF507}" type="slidenum">
              <a:rPr lang="tr-TR">
                <a:solidFill>
                  <a:srgbClr val="808080"/>
                </a:solidFill>
              </a:rPr>
              <a:pPr>
                <a:defRPr/>
              </a:pPr>
              <a:t>7</a:t>
            </a:fld>
            <a:endParaRPr lang="tr-TR">
              <a:solidFill>
                <a:srgbClr val="808080"/>
              </a:solidFill>
            </a:endParaRPr>
          </a:p>
        </p:txBody>
      </p:sp>
      <p:sp>
        <p:nvSpPr>
          <p:cNvPr id="79875" name="Rectangle 2"/>
          <p:cNvSpPr>
            <a:spLocks noGrp="1" noChangeArrowheads="1"/>
          </p:cNvSpPr>
          <p:nvPr>
            <p:ph type="title"/>
          </p:nvPr>
        </p:nvSpPr>
        <p:spPr>
          <a:xfrm>
            <a:off x="381000" y="609600"/>
            <a:ext cx="8001000" cy="558800"/>
          </a:xfrm>
        </p:spPr>
        <p:txBody>
          <a:bodyPr/>
          <a:lstStyle/>
          <a:p>
            <a:pPr eaLnBrk="1" hangingPunct="1"/>
            <a:r>
              <a:rPr lang="tr-TR" altLang="tr-TR" sz="3200" b="1" smtClean="0">
                <a:solidFill>
                  <a:srgbClr val="FF0000"/>
                </a:solidFill>
              </a:rPr>
              <a:t>Total Çözünmüş Katı Maddeler</a:t>
            </a:r>
          </a:p>
        </p:txBody>
      </p:sp>
      <p:sp>
        <p:nvSpPr>
          <p:cNvPr id="79876" name="Rectangle 3"/>
          <p:cNvSpPr>
            <a:spLocks noGrp="1" noChangeArrowheads="1"/>
          </p:cNvSpPr>
          <p:nvPr>
            <p:ph type="body" idx="1"/>
          </p:nvPr>
        </p:nvSpPr>
        <p:spPr>
          <a:xfrm>
            <a:off x="323528" y="1484784"/>
            <a:ext cx="8424936" cy="5040560"/>
          </a:xfrm>
        </p:spPr>
        <p:txBody>
          <a:bodyPr/>
          <a:lstStyle/>
          <a:p>
            <a:pPr algn="just" eaLnBrk="1" hangingPunct="1">
              <a:lnSpc>
                <a:spcPct val="130000"/>
              </a:lnSpc>
              <a:buFontTx/>
              <a:buNone/>
            </a:pPr>
            <a:r>
              <a:rPr lang="tr-TR" altLang="tr-TR" sz="3600" dirty="0" smtClean="0">
                <a:solidFill>
                  <a:schemeClr val="hlink"/>
                </a:solidFill>
              </a:rPr>
              <a:t>		</a:t>
            </a:r>
            <a:r>
              <a:rPr lang="tr-TR" altLang="tr-TR" sz="3600" dirty="0" smtClean="0">
                <a:solidFill>
                  <a:schemeClr val="hlink"/>
                </a:solidFill>
                <a:latin typeface="Times New Roman" pitchFamily="18" charset="0"/>
              </a:rPr>
              <a:t>Doğal sularda </a:t>
            </a:r>
            <a:r>
              <a:rPr lang="tr-TR" altLang="tr-TR" sz="3600" dirty="0" smtClean="0">
                <a:solidFill>
                  <a:srgbClr val="FF0000"/>
                </a:solidFill>
                <a:latin typeface="Times New Roman" pitchFamily="18" charset="0"/>
              </a:rPr>
              <a:t>çözünen maddelerin veya minerallerin total miktarının bilinmesi, suyun kimyasal içeriğini tanımlamada </a:t>
            </a:r>
            <a:r>
              <a:rPr lang="tr-TR" altLang="tr-TR" sz="3600" dirty="0" smtClean="0">
                <a:solidFill>
                  <a:schemeClr val="hlink"/>
                </a:solidFill>
                <a:latin typeface="Times New Roman" pitchFamily="18" charset="0"/>
              </a:rPr>
              <a:t>yararlı bir parametredir. Aynı zamanda suyun verimliliğine katkısı olan </a:t>
            </a:r>
            <a:r>
              <a:rPr lang="tr-TR" altLang="tr-TR" sz="3600" dirty="0" smtClean="0">
                <a:solidFill>
                  <a:srgbClr val="FF0000"/>
                </a:solidFill>
                <a:latin typeface="Times New Roman" pitchFamily="18" charset="0"/>
              </a:rPr>
              <a:t>dip yapısı hakkında </a:t>
            </a:r>
            <a:r>
              <a:rPr lang="tr-TR" altLang="tr-TR" sz="3600" dirty="0" smtClean="0">
                <a:solidFill>
                  <a:schemeClr val="hlink"/>
                </a:solidFill>
                <a:latin typeface="Times New Roman" pitchFamily="18" charset="0"/>
              </a:rPr>
              <a:t>genel bir bilgi verir.</a:t>
            </a:r>
          </a:p>
        </p:txBody>
      </p:sp>
    </p:spTree>
    <p:extLst>
      <p:ext uri="{BB962C8B-B14F-4D97-AF65-F5344CB8AC3E}">
        <p14:creationId xmlns:p14="http://schemas.microsoft.com/office/powerpoint/2010/main" val="38297364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947A06AB-A358-4DD7-AD8D-D1DDD12471CC}" type="slidenum">
              <a:rPr lang="tr-TR">
                <a:solidFill>
                  <a:srgbClr val="808080"/>
                </a:solidFill>
              </a:rPr>
              <a:pPr>
                <a:defRPr/>
              </a:pPr>
              <a:t>70</a:t>
            </a:fld>
            <a:endParaRPr lang="tr-TR">
              <a:solidFill>
                <a:srgbClr val="808080"/>
              </a:solidFill>
            </a:endParaRPr>
          </a:p>
        </p:txBody>
      </p:sp>
      <p:sp>
        <p:nvSpPr>
          <p:cNvPr id="144387" name="Rectangle 2"/>
          <p:cNvSpPr>
            <a:spLocks noGrp="1" noChangeArrowheads="1"/>
          </p:cNvSpPr>
          <p:nvPr>
            <p:ph type="title"/>
          </p:nvPr>
        </p:nvSpPr>
        <p:spPr/>
        <p:txBody>
          <a:bodyPr/>
          <a:lstStyle/>
          <a:p>
            <a:pPr eaLnBrk="1" hangingPunct="1"/>
            <a:r>
              <a:rPr lang="tr-TR" altLang="tr-TR" b="1" smtClean="0">
                <a:solidFill>
                  <a:srgbClr val="FFFF00"/>
                </a:solidFill>
              </a:rPr>
              <a:t>4. Fosfor</a:t>
            </a:r>
          </a:p>
        </p:txBody>
      </p:sp>
      <p:sp>
        <p:nvSpPr>
          <p:cNvPr id="144388" name="Rectangle 3"/>
          <p:cNvSpPr>
            <a:spLocks noGrp="1" noChangeArrowheads="1"/>
          </p:cNvSpPr>
          <p:nvPr>
            <p:ph type="body" idx="1"/>
          </p:nvPr>
        </p:nvSpPr>
        <p:spPr>
          <a:xfrm>
            <a:off x="457200" y="1676400"/>
            <a:ext cx="8229600" cy="4530725"/>
          </a:xfrm>
        </p:spPr>
        <p:txBody>
          <a:bodyPr/>
          <a:lstStyle/>
          <a:p>
            <a:pPr algn="just" eaLnBrk="1" hangingPunct="1">
              <a:lnSpc>
                <a:spcPct val="130000"/>
              </a:lnSpc>
              <a:buFontTx/>
              <a:buNone/>
            </a:pPr>
            <a:r>
              <a:rPr lang="tr-TR" altLang="tr-TR" sz="2800" smtClean="0"/>
              <a:t>		Azot gibi fosfor da canlıların yapısına giren önemli bir besleyici elementtir. Fosforun önemi hücrede </a:t>
            </a:r>
            <a:r>
              <a:rPr lang="tr-TR" altLang="tr-TR" sz="2800" smtClean="0">
                <a:solidFill>
                  <a:srgbClr val="FFFF00"/>
                </a:solidFill>
              </a:rPr>
              <a:t>enerji taşıma sisteminde rol almasından, ATP'nin ve nükleik asitlerin önemli bir bileşeni olmasından, iskelet yapısına girmesinden ve doğal olarak çok az miktarda</a:t>
            </a:r>
            <a:r>
              <a:rPr lang="tr-TR" altLang="tr-TR" sz="2800" smtClean="0"/>
              <a:t> bulunmasından kaynaklanır. </a:t>
            </a:r>
          </a:p>
        </p:txBody>
      </p:sp>
    </p:spTree>
    <p:extLst>
      <p:ext uri="{BB962C8B-B14F-4D97-AF65-F5344CB8AC3E}">
        <p14:creationId xmlns:p14="http://schemas.microsoft.com/office/powerpoint/2010/main" val="8325949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6AF4E5B4-FFE5-4C83-8BA5-F754DCDE41F4}" type="slidenum">
              <a:rPr lang="tr-TR">
                <a:solidFill>
                  <a:srgbClr val="808080"/>
                </a:solidFill>
              </a:rPr>
              <a:pPr>
                <a:defRPr/>
              </a:pPr>
              <a:t>71</a:t>
            </a:fld>
            <a:endParaRPr lang="tr-TR">
              <a:solidFill>
                <a:srgbClr val="808080"/>
              </a:solidFill>
            </a:endParaRPr>
          </a:p>
        </p:txBody>
      </p:sp>
      <p:sp>
        <p:nvSpPr>
          <p:cNvPr id="145411" name="Rectangle 2"/>
          <p:cNvSpPr>
            <a:spLocks noGrp="1" noChangeArrowheads="1"/>
          </p:cNvSpPr>
          <p:nvPr>
            <p:ph type="title"/>
          </p:nvPr>
        </p:nvSpPr>
        <p:spPr>
          <a:xfrm>
            <a:off x="381000" y="628650"/>
            <a:ext cx="8001000" cy="558800"/>
          </a:xfrm>
        </p:spPr>
        <p:txBody>
          <a:bodyPr/>
          <a:lstStyle/>
          <a:p>
            <a:pPr eaLnBrk="1" hangingPunct="1"/>
            <a:r>
              <a:rPr lang="tr-TR" altLang="tr-TR" b="1" smtClean="0"/>
              <a:t>4. Fosfor</a:t>
            </a:r>
          </a:p>
        </p:txBody>
      </p:sp>
      <p:sp>
        <p:nvSpPr>
          <p:cNvPr id="145412" name="Rectangle 3"/>
          <p:cNvSpPr>
            <a:spLocks noGrp="1" noChangeArrowheads="1"/>
          </p:cNvSpPr>
          <p:nvPr>
            <p:ph type="body" idx="1"/>
          </p:nvPr>
        </p:nvSpPr>
        <p:spPr>
          <a:xfrm>
            <a:off x="381000" y="1905000"/>
            <a:ext cx="8153400" cy="3962400"/>
          </a:xfrm>
        </p:spPr>
        <p:txBody>
          <a:bodyPr/>
          <a:lstStyle/>
          <a:p>
            <a:pPr algn="just" eaLnBrk="1" hangingPunct="1">
              <a:lnSpc>
                <a:spcPct val="120000"/>
              </a:lnSpc>
              <a:buFontTx/>
              <a:buNone/>
            </a:pPr>
            <a:r>
              <a:rPr lang="tr-TR" altLang="tr-TR" sz="2800" smtClean="0"/>
              <a:t>		Doğal sularda yeterli fosfor bulunmaması, besin eksikliğine neden olduğundan, önce fitoplankton gelişmesinin yavaşladığı ve bunun sonucu olarak sistemin veriminin düştüğü görülür. Laboratuvarlarda hazırlanan alg kültürlerine fosfor ilave edilmesi gereklidir.</a:t>
            </a:r>
          </a:p>
        </p:txBody>
      </p:sp>
    </p:spTree>
    <p:extLst>
      <p:ext uri="{BB962C8B-B14F-4D97-AF65-F5344CB8AC3E}">
        <p14:creationId xmlns:p14="http://schemas.microsoft.com/office/powerpoint/2010/main" val="26798245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3CAB2A57-7422-4B85-B334-9F97AB4FDC60}" type="slidenum">
              <a:rPr lang="tr-TR">
                <a:solidFill>
                  <a:srgbClr val="808080"/>
                </a:solidFill>
              </a:rPr>
              <a:pPr>
                <a:defRPr/>
              </a:pPr>
              <a:t>72</a:t>
            </a:fld>
            <a:endParaRPr lang="tr-TR">
              <a:solidFill>
                <a:srgbClr val="808080"/>
              </a:solidFill>
            </a:endParaRPr>
          </a:p>
        </p:txBody>
      </p:sp>
      <p:sp>
        <p:nvSpPr>
          <p:cNvPr id="146435" name="Rectangle 2"/>
          <p:cNvSpPr>
            <a:spLocks noGrp="1" noChangeArrowheads="1"/>
          </p:cNvSpPr>
          <p:nvPr>
            <p:ph type="title"/>
          </p:nvPr>
        </p:nvSpPr>
        <p:spPr/>
        <p:txBody>
          <a:bodyPr/>
          <a:lstStyle/>
          <a:p>
            <a:pPr eaLnBrk="1" hangingPunct="1"/>
            <a:r>
              <a:rPr lang="tr-TR" altLang="tr-TR" b="1" smtClean="0"/>
              <a:t>4. Fosfor</a:t>
            </a:r>
          </a:p>
        </p:txBody>
      </p:sp>
      <p:sp>
        <p:nvSpPr>
          <p:cNvPr id="146436" name="Rectangle 3"/>
          <p:cNvSpPr>
            <a:spLocks noGrp="1" noChangeArrowheads="1"/>
          </p:cNvSpPr>
          <p:nvPr>
            <p:ph type="body" idx="1"/>
          </p:nvPr>
        </p:nvSpPr>
        <p:spPr>
          <a:xfrm>
            <a:off x="381000" y="1530350"/>
            <a:ext cx="8077200" cy="4413250"/>
          </a:xfrm>
        </p:spPr>
        <p:txBody>
          <a:bodyPr/>
          <a:lstStyle/>
          <a:p>
            <a:pPr algn="just" eaLnBrk="1" hangingPunct="1">
              <a:lnSpc>
                <a:spcPct val="140000"/>
              </a:lnSpc>
              <a:buFontTx/>
              <a:buNone/>
            </a:pPr>
            <a:r>
              <a:rPr lang="tr-TR" altLang="tr-TR" sz="2800" smtClean="0"/>
              <a:t>		Fosfor </a:t>
            </a:r>
            <a:r>
              <a:rPr lang="tr-TR" altLang="tr-TR" sz="2800" u="sng" smtClean="0"/>
              <a:t>doğal sularda </a:t>
            </a:r>
            <a:r>
              <a:rPr lang="tr-TR" altLang="tr-TR" sz="2800" smtClean="0"/>
              <a:t>ya </a:t>
            </a:r>
            <a:r>
              <a:rPr lang="tr-TR" altLang="tr-TR" sz="2800" smtClean="0">
                <a:solidFill>
                  <a:srgbClr val="FFFF00"/>
                </a:solidFill>
              </a:rPr>
              <a:t>erimiş organik fosfor veya sestondaki organik fosfor</a:t>
            </a:r>
            <a:r>
              <a:rPr lang="tr-TR" altLang="tr-TR" sz="2800" smtClean="0"/>
              <a:t> şeklinde bulunur. Ayrıca suda </a:t>
            </a:r>
            <a:r>
              <a:rPr lang="tr-TR" altLang="tr-TR" sz="2800" u="sng" smtClean="0"/>
              <a:t>demir ve kalsiyum gibi bir çok iyonla birleşebildiği </a:t>
            </a:r>
            <a:r>
              <a:rPr lang="tr-TR" altLang="tr-TR" sz="2800" smtClean="0"/>
              <a:t>için </a:t>
            </a:r>
            <a:r>
              <a:rPr lang="tr-TR" altLang="tr-TR" sz="2800" smtClean="0">
                <a:solidFill>
                  <a:srgbClr val="FFFF00"/>
                </a:solidFill>
              </a:rPr>
              <a:t>çözünmemiş anorganik fosfor ve çözünmüş anorganik fosfor </a:t>
            </a:r>
            <a:r>
              <a:rPr lang="tr-TR" altLang="tr-TR" sz="2800" smtClean="0"/>
              <a:t>olarak bulunur.</a:t>
            </a:r>
          </a:p>
        </p:txBody>
      </p:sp>
    </p:spTree>
    <p:extLst>
      <p:ext uri="{BB962C8B-B14F-4D97-AF65-F5344CB8AC3E}">
        <p14:creationId xmlns:p14="http://schemas.microsoft.com/office/powerpoint/2010/main" val="6451015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F2A7BD19-0988-42E6-84EF-7BDC6363C33C}" type="slidenum">
              <a:rPr lang="tr-TR">
                <a:solidFill>
                  <a:srgbClr val="808080"/>
                </a:solidFill>
              </a:rPr>
              <a:pPr>
                <a:defRPr/>
              </a:pPr>
              <a:t>73</a:t>
            </a:fld>
            <a:endParaRPr lang="tr-TR">
              <a:solidFill>
                <a:srgbClr val="808080"/>
              </a:solidFill>
            </a:endParaRPr>
          </a:p>
        </p:txBody>
      </p:sp>
      <p:sp>
        <p:nvSpPr>
          <p:cNvPr id="147459" name="Rectangle 2"/>
          <p:cNvSpPr>
            <a:spLocks noGrp="1" noChangeArrowheads="1"/>
          </p:cNvSpPr>
          <p:nvPr>
            <p:ph type="title"/>
          </p:nvPr>
        </p:nvSpPr>
        <p:spPr>
          <a:xfrm>
            <a:off x="609600" y="304800"/>
            <a:ext cx="7086600" cy="1447800"/>
          </a:xfrm>
        </p:spPr>
        <p:txBody>
          <a:bodyPr/>
          <a:lstStyle/>
          <a:p>
            <a:pPr eaLnBrk="1" hangingPunct="1"/>
            <a:r>
              <a:rPr lang="tr-TR" altLang="tr-TR" b="1" smtClean="0"/>
              <a:t>4. Fosfor</a:t>
            </a:r>
          </a:p>
        </p:txBody>
      </p:sp>
      <p:sp>
        <p:nvSpPr>
          <p:cNvPr id="147460" name="Rectangle 3"/>
          <p:cNvSpPr>
            <a:spLocks noGrp="1" noChangeArrowheads="1"/>
          </p:cNvSpPr>
          <p:nvPr>
            <p:ph type="body" idx="1"/>
          </p:nvPr>
        </p:nvSpPr>
        <p:spPr>
          <a:xfrm>
            <a:off x="0" y="1600200"/>
            <a:ext cx="8839200" cy="4953000"/>
          </a:xfrm>
        </p:spPr>
        <p:txBody>
          <a:bodyPr/>
          <a:lstStyle/>
          <a:p>
            <a:pPr algn="just" eaLnBrk="1" hangingPunct="1">
              <a:lnSpc>
                <a:spcPct val="110000"/>
              </a:lnSpc>
              <a:buFontTx/>
              <a:buNone/>
            </a:pPr>
            <a:r>
              <a:rPr lang="tr-TR" altLang="tr-TR" sz="2800" smtClean="0"/>
              <a:t>		</a:t>
            </a:r>
            <a:r>
              <a:rPr lang="tr-TR" altLang="tr-TR" sz="2800" smtClean="0">
                <a:solidFill>
                  <a:schemeClr val="accent2"/>
                </a:solidFill>
              </a:rPr>
              <a:t>Doğal sularda total fosfor yoğunluğu; </a:t>
            </a:r>
            <a:r>
              <a:rPr lang="tr-TR" altLang="tr-TR" sz="2800" smtClean="0">
                <a:solidFill>
                  <a:schemeClr val="tx2"/>
                </a:solidFill>
              </a:rPr>
              <a:t>havzanın morfometrisine</a:t>
            </a:r>
            <a:r>
              <a:rPr lang="tr-TR" altLang="tr-TR" sz="2800" smtClean="0">
                <a:solidFill>
                  <a:schemeClr val="accent2"/>
                </a:solidFill>
              </a:rPr>
              <a:t> (hacim, tabakalaşma, su hareketleri vb.), </a:t>
            </a:r>
            <a:r>
              <a:rPr lang="tr-TR" altLang="tr-TR" sz="2800" smtClean="0">
                <a:solidFill>
                  <a:schemeClr val="tx2"/>
                </a:solidFill>
              </a:rPr>
              <a:t>bölgenin jeolojik yapısının kimyasal içeriğine</a:t>
            </a:r>
            <a:r>
              <a:rPr lang="tr-TR" altLang="tr-TR" sz="2800" smtClean="0">
                <a:solidFill>
                  <a:schemeClr val="accent2"/>
                </a:solidFill>
              </a:rPr>
              <a:t>, </a:t>
            </a:r>
            <a:r>
              <a:rPr lang="tr-TR" altLang="tr-TR" sz="2800" smtClean="0">
                <a:solidFill>
                  <a:schemeClr val="tx2"/>
                </a:solidFill>
              </a:rPr>
              <a:t>suya karışan organik madde olup olmadığına ve sudaki organik metabolizmaya bağlıdır.</a:t>
            </a:r>
            <a:r>
              <a:rPr lang="tr-TR" altLang="tr-TR" sz="2800" smtClean="0">
                <a:solidFill>
                  <a:schemeClr val="accent2"/>
                </a:solidFill>
              </a:rPr>
              <a:t> </a:t>
            </a:r>
          </a:p>
          <a:p>
            <a:pPr algn="just" eaLnBrk="1" hangingPunct="1">
              <a:lnSpc>
                <a:spcPct val="110000"/>
              </a:lnSpc>
              <a:buFontTx/>
              <a:buNone/>
            </a:pPr>
            <a:r>
              <a:rPr lang="tr-TR" altLang="tr-TR" sz="2800" smtClean="0"/>
              <a:t>		Volkanik kayalar başlıca fosfor kaynağı olmakla beraber, meteoritler ve topraktan da fosfor sağlanır. Ayrıca insan artıkları ve deterjanlar da fosfat kapsar.</a:t>
            </a:r>
          </a:p>
          <a:p>
            <a:pPr algn="just" eaLnBrk="1" hangingPunct="1">
              <a:lnSpc>
                <a:spcPct val="110000"/>
              </a:lnSpc>
              <a:buFontTx/>
              <a:buNone/>
            </a:pPr>
            <a:r>
              <a:rPr lang="tr-TR" altLang="tr-TR" sz="2800" smtClean="0"/>
              <a:t/>
            </a:r>
            <a:br>
              <a:rPr lang="tr-TR" altLang="tr-TR" sz="2800" smtClean="0"/>
            </a:br>
            <a:endParaRPr lang="tr-TR" altLang="tr-TR" sz="2800" smtClean="0"/>
          </a:p>
        </p:txBody>
      </p:sp>
    </p:spTree>
    <p:extLst>
      <p:ext uri="{BB962C8B-B14F-4D97-AF65-F5344CB8AC3E}">
        <p14:creationId xmlns:p14="http://schemas.microsoft.com/office/powerpoint/2010/main" val="15711131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5C6A69A7-8987-4013-9178-C0747F9E3041}" type="slidenum">
              <a:rPr lang="tr-TR">
                <a:solidFill>
                  <a:srgbClr val="808080"/>
                </a:solidFill>
              </a:rPr>
              <a:pPr>
                <a:defRPr/>
              </a:pPr>
              <a:t>74</a:t>
            </a:fld>
            <a:endParaRPr lang="tr-TR">
              <a:solidFill>
                <a:srgbClr val="808080"/>
              </a:solidFill>
            </a:endParaRPr>
          </a:p>
        </p:txBody>
      </p:sp>
      <p:sp>
        <p:nvSpPr>
          <p:cNvPr id="148483" name="Rectangle 2"/>
          <p:cNvSpPr>
            <a:spLocks noGrp="1" noChangeArrowheads="1"/>
          </p:cNvSpPr>
          <p:nvPr>
            <p:ph type="title"/>
          </p:nvPr>
        </p:nvSpPr>
        <p:spPr/>
        <p:txBody>
          <a:bodyPr/>
          <a:lstStyle/>
          <a:p>
            <a:pPr eaLnBrk="1" hangingPunct="1"/>
            <a:r>
              <a:rPr lang="tr-TR" altLang="tr-TR" b="1" smtClean="0"/>
              <a:t>4. Fosfor</a:t>
            </a:r>
          </a:p>
        </p:txBody>
      </p:sp>
      <p:sp>
        <p:nvSpPr>
          <p:cNvPr id="148484" name="Rectangle 3"/>
          <p:cNvSpPr>
            <a:spLocks noGrp="1" noChangeArrowheads="1"/>
          </p:cNvSpPr>
          <p:nvPr>
            <p:ph type="body" idx="1"/>
          </p:nvPr>
        </p:nvSpPr>
        <p:spPr>
          <a:xfrm>
            <a:off x="228600" y="1828800"/>
            <a:ext cx="8229600" cy="4114800"/>
          </a:xfrm>
        </p:spPr>
        <p:txBody>
          <a:bodyPr/>
          <a:lstStyle/>
          <a:p>
            <a:pPr algn="just" eaLnBrk="1" hangingPunct="1">
              <a:lnSpc>
                <a:spcPct val="120000"/>
              </a:lnSpc>
              <a:buFontTx/>
              <a:buNone/>
            </a:pPr>
            <a:r>
              <a:rPr lang="tr-TR" altLang="tr-TR" sz="2800" smtClean="0"/>
              <a:t>		</a:t>
            </a:r>
            <a:r>
              <a:rPr lang="tr-TR" altLang="tr-TR" sz="3000" smtClean="0"/>
              <a:t>Bazı bakteriler organik fosfor moleküllerini bitkilerin kullandığı anorganik fosfata dönüştürebilirler. </a:t>
            </a:r>
          </a:p>
          <a:p>
            <a:pPr algn="just" eaLnBrk="1" hangingPunct="1">
              <a:lnSpc>
                <a:spcPct val="120000"/>
              </a:lnSpc>
              <a:buFontTx/>
              <a:buNone/>
            </a:pPr>
            <a:r>
              <a:rPr lang="tr-TR" altLang="tr-TR" sz="3000" smtClean="0"/>
              <a:t>		</a:t>
            </a:r>
            <a:r>
              <a:rPr lang="tr-TR" altLang="tr-TR" sz="3000" smtClean="0">
                <a:solidFill>
                  <a:schemeClr val="accent2"/>
                </a:solidFill>
              </a:rPr>
              <a:t>Fosfor canlılar için çok önemli olmakla beraber organizmanın yapısında eser miktarda bulunur. </a:t>
            </a:r>
          </a:p>
        </p:txBody>
      </p:sp>
    </p:spTree>
    <p:extLst>
      <p:ext uri="{BB962C8B-B14F-4D97-AF65-F5344CB8AC3E}">
        <p14:creationId xmlns:p14="http://schemas.microsoft.com/office/powerpoint/2010/main" val="3614273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6E0F497A-05BA-48F1-8C5D-5EFCD2A4FF1C}" type="slidenum">
              <a:rPr lang="tr-TR">
                <a:solidFill>
                  <a:srgbClr val="808080"/>
                </a:solidFill>
              </a:rPr>
              <a:pPr>
                <a:defRPr/>
              </a:pPr>
              <a:t>75</a:t>
            </a:fld>
            <a:endParaRPr lang="tr-TR">
              <a:solidFill>
                <a:srgbClr val="808080"/>
              </a:solidFill>
            </a:endParaRPr>
          </a:p>
        </p:txBody>
      </p:sp>
      <p:pic>
        <p:nvPicPr>
          <p:cNvPr id="149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086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9682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66A31CC2-512D-47BA-BF6B-F0FEC7F505BD}" type="slidenum">
              <a:rPr lang="tr-TR">
                <a:solidFill>
                  <a:srgbClr val="808080"/>
                </a:solidFill>
              </a:rPr>
              <a:pPr>
                <a:defRPr/>
              </a:pPr>
              <a:t>76</a:t>
            </a:fld>
            <a:endParaRPr lang="tr-TR">
              <a:solidFill>
                <a:srgbClr val="808080"/>
              </a:solidFill>
            </a:endParaRPr>
          </a:p>
        </p:txBody>
      </p:sp>
      <p:sp>
        <p:nvSpPr>
          <p:cNvPr id="150531" name="Rectangle 2"/>
          <p:cNvSpPr>
            <a:spLocks noGrp="1" noChangeArrowheads="1"/>
          </p:cNvSpPr>
          <p:nvPr>
            <p:ph type="title"/>
          </p:nvPr>
        </p:nvSpPr>
        <p:spPr/>
        <p:txBody>
          <a:bodyPr/>
          <a:lstStyle/>
          <a:p>
            <a:pPr eaLnBrk="1" hangingPunct="1"/>
            <a:r>
              <a:rPr lang="tr-TR" altLang="tr-TR" b="1" smtClean="0"/>
              <a:t>4. Fosfor</a:t>
            </a:r>
          </a:p>
        </p:txBody>
      </p:sp>
      <p:sp>
        <p:nvSpPr>
          <p:cNvPr id="150532" name="Rectangle 3"/>
          <p:cNvSpPr>
            <a:spLocks noGrp="1" noChangeArrowheads="1"/>
          </p:cNvSpPr>
          <p:nvPr>
            <p:ph type="body" idx="1"/>
          </p:nvPr>
        </p:nvSpPr>
        <p:spPr>
          <a:xfrm>
            <a:off x="228600" y="1371600"/>
            <a:ext cx="8458200" cy="4191000"/>
          </a:xfrm>
        </p:spPr>
        <p:txBody>
          <a:bodyPr/>
          <a:lstStyle/>
          <a:p>
            <a:pPr algn="just" eaLnBrk="1" hangingPunct="1">
              <a:lnSpc>
                <a:spcPct val="110000"/>
              </a:lnSpc>
              <a:buFontTx/>
              <a:buNone/>
            </a:pPr>
            <a:r>
              <a:rPr lang="tr-TR" altLang="tr-TR" sz="2800" smtClean="0">
                <a:latin typeface="Times New Roman" pitchFamily="18" charset="0"/>
              </a:rPr>
              <a:t>		Canlılar öldüğü zaman organik fosforun önemli bir kısmı ortofosfor olarak ortama geçer. Ayrıca bakterilerin ayrıştırdığı organik artıklardaki fosfor parçaları da ortama dağılır. Canlılar </a:t>
            </a:r>
            <a:r>
              <a:rPr lang="tr-TR" altLang="tr-TR" sz="2800" smtClean="0">
                <a:solidFill>
                  <a:srgbClr val="FFFF00"/>
                </a:solidFill>
                <a:latin typeface="Times New Roman" pitchFamily="18" charset="0"/>
              </a:rPr>
              <a:t>öldükleri zaman çürüme sonucu çözünmüş organik fosfor </a:t>
            </a:r>
            <a:r>
              <a:rPr lang="tr-TR" altLang="tr-TR" sz="2800" smtClean="0">
                <a:latin typeface="Times New Roman" pitchFamily="18" charset="0"/>
              </a:rPr>
              <a:t>oluşur. Amonyum, nitrit ve nitrat gibi </a:t>
            </a:r>
            <a:r>
              <a:rPr lang="tr-TR" altLang="tr-TR" sz="2800" smtClean="0">
                <a:solidFill>
                  <a:srgbClr val="FFFF00"/>
                </a:solidFill>
                <a:latin typeface="Times New Roman" pitchFamily="18" charset="0"/>
              </a:rPr>
              <a:t>anorganik fosfor bitkiler tarafından alınarak zooplankton ve diğer sucul hayvanların kullanabileceği organik madde haline dönüştürülür. </a:t>
            </a:r>
          </a:p>
        </p:txBody>
      </p:sp>
    </p:spTree>
    <p:extLst>
      <p:ext uri="{BB962C8B-B14F-4D97-AF65-F5344CB8AC3E}">
        <p14:creationId xmlns:p14="http://schemas.microsoft.com/office/powerpoint/2010/main" val="7694277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AA4C73CF-8285-4E25-A83A-36098B396CE3}" type="slidenum">
              <a:rPr lang="tr-TR">
                <a:solidFill>
                  <a:srgbClr val="808080"/>
                </a:solidFill>
              </a:rPr>
              <a:pPr>
                <a:defRPr/>
              </a:pPr>
              <a:t>77</a:t>
            </a:fld>
            <a:endParaRPr lang="tr-TR">
              <a:solidFill>
                <a:srgbClr val="808080"/>
              </a:solidFill>
            </a:endParaRPr>
          </a:p>
        </p:txBody>
      </p:sp>
      <p:sp>
        <p:nvSpPr>
          <p:cNvPr id="151555" name="Rectangle 2"/>
          <p:cNvSpPr>
            <a:spLocks noGrp="1" noChangeArrowheads="1"/>
          </p:cNvSpPr>
          <p:nvPr>
            <p:ph type="title"/>
          </p:nvPr>
        </p:nvSpPr>
        <p:spPr/>
        <p:txBody>
          <a:bodyPr/>
          <a:lstStyle/>
          <a:p>
            <a:pPr eaLnBrk="1" hangingPunct="1"/>
            <a:r>
              <a:rPr lang="tr-TR" altLang="tr-TR" b="1" smtClean="0"/>
              <a:t>4. Fosfor</a:t>
            </a:r>
          </a:p>
        </p:txBody>
      </p:sp>
      <p:sp>
        <p:nvSpPr>
          <p:cNvPr id="151556" name="Rectangle 3"/>
          <p:cNvSpPr>
            <a:spLocks noGrp="1" noChangeArrowheads="1"/>
          </p:cNvSpPr>
          <p:nvPr>
            <p:ph type="body" idx="1"/>
          </p:nvPr>
        </p:nvSpPr>
        <p:spPr>
          <a:xfrm>
            <a:off x="457200" y="1752600"/>
            <a:ext cx="8077200" cy="4114800"/>
          </a:xfrm>
        </p:spPr>
        <p:txBody>
          <a:bodyPr/>
          <a:lstStyle/>
          <a:p>
            <a:pPr marL="0" indent="0" algn="just" eaLnBrk="1" hangingPunct="1">
              <a:lnSpc>
                <a:spcPct val="120000"/>
              </a:lnSpc>
              <a:buFontTx/>
              <a:buNone/>
            </a:pPr>
            <a:r>
              <a:rPr lang="tr-TR" altLang="tr-TR" sz="2800" smtClean="0">
                <a:latin typeface="Times New Roman" pitchFamily="18" charset="0"/>
              </a:rPr>
              <a:t>	Bitki ve hayvanlar öldüğü zaman erimiş fosfat oluşur. Bu fosfor fosfataz enzimleri ve bakterilerin etkisiyle tekrar anorganik fosfata dönüşür. Bundan başka hayvansal metabolizma sonucu oluşan anorganik fosfor ve nehirlerin taşıdığı fosfor da ortamda birikerek tekrar bitkilerin kullanabileceği anorganik fosfatı oluştururlar.</a:t>
            </a:r>
          </a:p>
        </p:txBody>
      </p:sp>
    </p:spTree>
    <p:extLst>
      <p:ext uri="{BB962C8B-B14F-4D97-AF65-F5344CB8AC3E}">
        <p14:creationId xmlns:p14="http://schemas.microsoft.com/office/powerpoint/2010/main" val="23792239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92648864-9FDC-49F1-A849-E5075F442B8B}" type="slidenum">
              <a:rPr lang="tr-TR">
                <a:solidFill>
                  <a:srgbClr val="808080"/>
                </a:solidFill>
              </a:rPr>
              <a:pPr>
                <a:defRPr/>
              </a:pPr>
              <a:t>78</a:t>
            </a:fld>
            <a:endParaRPr lang="tr-TR">
              <a:solidFill>
                <a:srgbClr val="808080"/>
              </a:solidFill>
            </a:endParaRPr>
          </a:p>
        </p:txBody>
      </p:sp>
      <p:sp>
        <p:nvSpPr>
          <p:cNvPr id="152579" name="Rectangle 2"/>
          <p:cNvSpPr>
            <a:spLocks noGrp="1" noChangeArrowheads="1"/>
          </p:cNvSpPr>
          <p:nvPr>
            <p:ph type="title"/>
          </p:nvPr>
        </p:nvSpPr>
        <p:spPr/>
        <p:txBody>
          <a:bodyPr/>
          <a:lstStyle/>
          <a:p>
            <a:pPr eaLnBrk="1" hangingPunct="1"/>
            <a:r>
              <a:rPr lang="tr-TR" altLang="tr-TR" b="1" smtClean="0"/>
              <a:t>5. Demir Bileşikleri</a:t>
            </a:r>
          </a:p>
        </p:txBody>
      </p:sp>
      <p:sp>
        <p:nvSpPr>
          <p:cNvPr id="152580" name="Rectangle 3"/>
          <p:cNvSpPr>
            <a:spLocks noGrp="1" noChangeArrowheads="1"/>
          </p:cNvSpPr>
          <p:nvPr>
            <p:ph type="body" idx="1"/>
          </p:nvPr>
        </p:nvSpPr>
        <p:spPr>
          <a:xfrm>
            <a:off x="228600" y="1905000"/>
            <a:ext cx="8205788" cy="4114800"/>
          </a:xfrm>
        </p:spPr>
        <p:txBody>
          <a:bodyPr/>
          <a:lstStyle/>
          <a:p>
            <a:pPr algn="just" eaLnBrk="1" hangingPunct="1">
              <a:lnSpc>
                <a:spcPct val="120000"/>
              </a:lnSpc>
              <a:buFontTx/>
              <a:buNone/>
            </a:pPr>
            <a:r>
              <a:rPr lang="tr-TR" altLang="tr-TR" sz="2800" smtClean="0">
                <a:latin typeface="Times New Roman" pitchFamily="18" charset="0"/>
              </a:rPr>
              <a:t>		</a:t>
            </a:r>
            <a:r>
              <a:rPr lang="tr-TR" altLang="tr-TR" sz="2800" smtClean="0">
                <a:solidFill>
                  <a:schemeClr val="accent2"/>
                </a:solidFill>
                <a:latin typeface="Times New Roman" pitchFamily="18" charset="0"/>
              </a:rPr>
              <a:t>Demir, hayvanların solunum pigmentinde bulunur. Ayrıca peroksidaz, katalaz sitokrom oksidaz ve nitrogenaz gibi birçok enzimin yapısına girer. </a:t>
            </a:r>
          </a:p>
          <a:p>
            <a:pPr algn="just" eaLnBrk="1" hangingPunct="1">
              <a:lnSpc>
                <a:spcPct val="120000"/>
              </a:lnSpc>
              <a:buFontTx/>
              <a:buNone/>
            </a:pPr>
            <a:r>
              <a:rPr lang="tr-TR" altLang="tr-TR" sz="2800" smtClean="0">
                <a:latin typeface="Times New Roman" pitchFamily="18" charset="0"/>
              </a:rPr>
              <a:t>		Klorofilin yapısına girmediği halde klorofil oluşumu için zorunludur.</a:t>
            </a:r>
          </a:p>
          <a:p>
            <a:pPr algn="just" eaLnBrk="1" hangingPunct="1">
              <a:lnSpc>
                <a:spcPct val="120000"/>
              </a:lnSpc>
              <a:buFontTx/>
              <a:buNone/>
            </a:pPr>
            <a:r>
              <a:rPr lang="tr-TR" altLang="tr-TR" sz="2800" smtClean="0">
                <a:latin typeface="Times New Roman" pitchFamily="18" charset="0"/>
              </a:rPr>
              <a:t>		</a:t>
            </a:r>
            <a:r>
              <a:rPr lang="tr-TR" altLang="tr-TR" sz="2800" smtClean="0">
                <a:solidFill>
                  <a:schemeClr val="accent2"/>
                </a:solidFill>
                <a:latin typeface="Times New Roman" pitchFamily="18" charset="0"/>
              </a:rPr>
              <a:t>Alglerin gelişmesinde önemli rol oynar. </a:t>
            </a:r>
          </a:p>
        </p:txBody>
      </p:sp>
    </p:spTree>
    <p:extLst>
      <p:ext uri="{BB962C8B-B14F-4D97-AF65-F5344CB8AC3E}">
        <p14:creationId xmlns:p14="http://schemas.microsoft.com/office/powerpoint/2010/main" val="15600296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0E5D12FF-F949-4F3C-9AD3-85C7B079D56A}" type="slidenum">
              <a:rPr lang="tr-TR">
                <a:solidFill>
                  <a:srgbClr val="808080"/>
                </a:solidFill>
              </a:rPr>
              <a:pPr>
                <a:defRPr/>
              </a:pPr>
              <a:t>79</a:t>
            </a:fld>
            <a:endParaRPr lang="tr-TR">
              <a:solidFill>
                <a:srgbClr val="808080"/>
              </a:solidFill>
            </a:endParaRPr>
          </a:p>
        </p:txBody>
      </p:sp>
      <p:sp>
        <p:nvSpPr>
          <p:cNvPr id="153603" name="Rectangle 2"/>
          <p:cNvSpPr>
            <a:spLocks noGrp="1" noChangeArrowheads="1"/>
          </p:cNvSpPr>
          <p:nvPr>
            <p:ph type="title"/>
          </p:nvPr>
        </p:nvSpPr>
        <p:spPr/>
        <p:txBody>
          <a:bodyPr/>
          <a:lstStyle/>
          <a:p>
            <a:pPr eaLnBrk="1" hangingPunct="1"/>
            <a:r>
              <a:rPr lang="tr-TR" altLang="tr-TR" b="1" smtClean="0"/>
              <a:t>5. Demir Bileşikleri</a:t>
            </a:r>
          </a:p>
        </p:txBody>
      </p:sp>
      <p:sp>
        <p:nvSpPr>
          <p:cNvPr id="153604" name="Rectangle 3"/>
          <p:cNvSpPr>
            <a:spLocks noGrp="1" noChangeArrowheads="1"/>
          </p:cNvSpPr>
          <p:nvPr>
            <p:ph type="body" idx="1"/>
          </p:nvPr>
        </p:nvSpPr>
        <p:spPr>
          <a:xfrm>
            <a:off x="533400" y="1905000"/>
            <a:ext cx="8229600" cy="4114800"/>
          </a:xfrm>
        </p:spPr>
        <p:txBody>
          <a:bodyPr/>
          <a:lstStyle/>
          <a:p>
            <a:pPr marL="93663" indent="-93663" algn="just" eaLnBrk="1" hangingPunct="1">
              <a:lnSpc>
                <a:spcPct val="120000"/>
              </a:lnSpc>
              <a:buFontTx/>
              <a:buNone/>
            </a:pPr>
            <a:r>
              <a:rPr lang="tr-TR" altLang="tr-TR" sz="2800" smtClean="0"/>
              <a:t>		Demir doğada ya oksitlenmiş </a:t>
            </a:r>
            <a:r>
              <a:rPr lang="tr-TR" altLang="tr-TR" sz="2800" smtClean="0">
                <a:solidFill>
                  <a:schemeClr val="accent2"/>
                </a:solidFill>
              </a:rPr>
              <a:t>üç değerli ferrik (Fe</a:t>
            </a:r>
            <a:r>
              <a:rPr lang="tr-TR" altLang="tr-TR" sz="2800" baseline="30000" smtClean="0">
                <a:solidFill>
                  <a:schemeClr val="accent2"/>
                </a:solidFill>
              </a:rPr>
              <a:t>+++)</a:t>
            </a:r>
            <a:r>
              <a:rPr lang="tr-TR" altLang="tr-TR" sz="2800" smtClean="0">
                <a:solidFill>
                  <a:schemeClr val="accent2"/>
                </a:solidFill>
              </a:rPr>
              <a:t> veya indirgenmiş iki değerli ferro (Fe</a:t>
            </a:r>
            <a:r>
              <a:rPr lang="tr-TR" altLang="tr-TR" sz="2800" baseline="30000" smtClean="0">
                <a:solidFill>
                  <a:schemeClr val="accent2"/>
                </a:solidFill>
              </a:rPr>
              <a:t>++</a:t>
            </a:r>
            <a:r>
              <a:rPr lang="tr-TR" altLang="tr-TR" sz="2800" smtClean="0">
                <a:solidFill>
                  <a:schemeClr val="accent2"/>
                </a:solidFill>
              </a:rPr>
              <a:t>)</a:t>
            </a:r>
            <a:r>
              <a:rPr lang="tr-TR" altLang="tr-TR" sz="2800" smtClean="0"/>
              <a:t> durumundadır. </a:t>
            </a:r>
          </a:p>
          <a:p>
            <a:pPr marL="93663" indent="-93663" algn="just" eaLnBrk="1" hangingPunct="1">
              <a:lnSpc>
                <a:spcPct val="120000"/>
              </a:lnSpc>
              <a:buFontTx/>
              <a:buNone/>
            </a:pPr>
            <a:r>
              <a:rPr lang="tr-TR" altLang="tr-TR" sz="2800" smtClean="0"/>
              <a:t>		</a:t>
            </a:r>
            <a:r>
              <a:rPr lang="tr-TR" altLang="tr-TR" sz="2800" smtClean="0">
                <a:solidFill>
                  <a:schemeClr val="accent2"/>
                </a:solidFill>
              </a:rPr>
              <a:t>Fe</a:t>
            </a:r>
            <a:r>
              <a:rPr lang="tr-TR" altLang="tr-TR" sz="2800" baseline="30000" smtClean="0">
                <a:solidFill>
                  <a:schemeClr val="accent2"/>
                </a:solidFill>
              </a:rPr>
              <a:t>++</a:t>
            </a:r>
            <a:r>
              <a:rPr lang="tr-TR" altLang="tr-TR" sz="2800" smtClean="0">
                <a:solidFill>
                  <a:schemeClr val="accent2"/>
                </a:solidFill>
              </a:rPr>
              <a:t> —&gt; Fe</a:t>
            </a:r>
            <a:r>
              <a:rPr lang="tr-TR" altLang="tr-TR" sz="2800" baseline="30000" smtClean="0">
                <a:solidFill>
                  <a:schemeClr val="accent2"/>
                </a:solidFill>
              </a:rPr>
              <a:t>+++ </a:t>
            </a:r>
            <a:r>
              <a:rPr lang="tr-TR" altLang="tr-TR" sz="2800" smtClean="0">
                <a:solidFill>
                  <a:schemeClr val="accent2"/>
                </a:solidFill>
              </a:rPr>
              <a:t>ferro formu</a:t>
            </a:r>
            <a:r>
              <a:rPr lang="tr-TR" altLang="tr-TR" sz="2800" smtClean="0"/>
              <a:t>, ferrik forma dönüşürken bir elektron ayrılır. </a:t>
            </a:r>
          </a:p>
          <a:p>
            <a:pPr marL="93663" indent="-93663" algn="just" eaLnBrk="1" hangingPunct="1">
              <a:lnSpc>
                <a:spcPct val="120000"/>
              </a:lnSpc>
              <a:buFontTx/>
              <a:buNone/>
            </a:pPr>
            <a:r>
              <a:rPr lang="tr-TR" altLang="tr-TR" sz="2800" smtClean="0"/>
              <a:t>		Demirin ferrik hali oksitlenmiş ve ferro formu indirgenmiş halidir. </a:t>
            </a:r>
          </a:p>
        </p:txBody>
      </p:sp>
    </p:spTree>
    <p:extLst>
      <p:ext uri="{BB962C8B-B14F-4D97-AF65-F5344CB8AC3E}">
        <p14:creationId xmlns:p14="http://schemas.microsoft.com/office/powerpoint/2010/main" val="65223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FB8D5F45-E862-4014-AD05-870A6F360A22}" type="slidenum">
              <a:rPr lang="tr-TR">
                <a:solidFill>
                  <a:srgbClr val="808080"/>
                </a:solidFill>
              </a:rPr>
              <a:pPr>
                <a:defRPr/>
              </a:pPr>
              <a:t>8</a:t>
            </a:fld>
            <a:endParaRPr lang="tr-TR">
              <a:solidFill>
                <a:srgbClr val="808080"/>
              </a:solidFill>
            </a:endParaRPr>
          </a:p>
        </p:txBody>
      </p:sp>
      <p:sp>
        <p:nvSpPr>
          <p:cNvPr id="80899" name="Rectangle 2"/>
          <p:cNvSpPr>
            <a:spLocks noGrp="1" noChangeArrowheads="1"/>
          </p:cNvSpPr>
          <p:nvPr>
            <p:ph type="title"/>
          </p:nvPr>
        </p:nvSpPr>
        <p:spPr>
          <a:xfrm>
            <a:off x="381000" y="627063"/>
            <a:ext cx="8001000" cy="558800"/>
          </a:xfrm>
        </p:spPr>
        <p:txBody>
          <a:bodyPr/>
          <a:lstStyle/>
          <a:p>
            <a:pPr eaLnBrk="1" hangingPunct="1"/>
            <a:r>
              <a:rPr lang="tr-TR" altLang="tr-TR" sz="3200" b="1" smtClean="0">
                <a:solidFill>
                  <a:srgbClr val="FF0000"/>
                </a:solidFill>
              </a:rPr>
              <a:t>Total Çözünmüş Katı Maddeler</a:t>
            </a:r>
          </a:p>
        </p:txBody>
      </p:sp>
      <p:sp>
        <p:nvSpPr>
          <p:cNvPr id="80900" name="Rectangle 3"/>
          <p:cNvSpPr>
            <a:spLocks noGrp="1" noChangeArrowheads="1"/>
          </p:cNvSpPr>
          <p:nvPr>
            <p:ph type="body" idx="1"/>
          </p:nvPr>
        </p:nvSpPr>
        <p:spPr>
          <a:xfrm>
            <a:off x="323528" y="1484784"/>
            <a:ext cx="8352928" cy="4896544"/>
          </a:xfrm>
        </p:spPr>
        <p:txBody>
          <a:bodyPr/>
          <a:lstStyle/>
          <a:p>
            <a:pPr algn="just" eaLnBrk="1" hangingPunct="1">
              <a:lnSpc>
                <a:spcPct val="140000"/>
              </a:lnSpc>
              <a:buFontTx/>
              <a:buNone/>
            </a:pPr>
            <a:r>
              <a:rPr lang="tr-TR" altLang="tr-TR" sz="3600" dirty="0" smtClean="0">
                <a:solidFill>
                  <a:schemeClr val="hlink"/>
                </a:solidFill>
                <a:latin typeface="Times New Roman" pitchFamily="18" charset="0"/>
              </a:rPr>
              <a:t>		</a:t>
            </a:r>
            <a:r>
              <a:rPr lang="tr-TR" altLang="tr-TR" dirty="0" smtClean="0">
                <a:solidFill>
                  <a:schemeClr val="hlink"/>
                </a:solidFill>
                <a:latin typeface="Times New Roman" pitchFamily="18" charset="0"/>
              </a:rPr>
              <a:t>Sudaki total çözünmüş maddeler veya total süzülebilir artıklar, filtre edilmiş belli bir miktar suyun </a:t>
            </a:r>
            <a:r>
              <a:rPr lang="tr-TR" altLang="tr-TR" u="sng" dirty="0" smtClean="0">
                <a:solidFill>
                  <a:schemeClr val="hlink"/>
                </a:solidFill>
                <a:latin typeface="Times New Roman" pitchFamily="18" charset="0"/>
              </a:rPr>
              <a:t>düşük sıcaklıkta buharlaştırılmasıyla </a:t>
            </a:r>
            <a:r>
              <a:rPr lang="tr-TR" altLang="tr-TR" dirty="0" smtClean="0">
                <a:solidFill>
                  <a:schemeClr val="hlink"/>
                </a:solidFill>
                <a:latin typeface="Times New Roman" pitchFamily="18" charset="0"/>
              </a:rPr>
              <a:t>saptanır. Bu şekilde elde edilen kuru artık, anorganik ve organik maddeleri kapsar. Eğer bu artık madde yüksek sıcaklıkta yakılırsa, organik içerikli uçucu maddeler kaybolur. </a:t>
            </a:r>
          </a:p>
        </p:txBody>
      </p:sp>
    </p:spTree>
    <p:extLst>
      <p:ext uri="{BB962C8B-B14F-4D97-AF65-F5344CB8AC3E}">
        <p14:creationId xmlns:p14="http://schemas.microsoft.com/office/powerpoint/2010/main" val="37323159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2A44DF6A-99B5-4E32-90CB-F9DEF187E564}" type="slidenum">
              <a:rPr lang="tr-TR">
                <a:solidFill>
                  <a:srgbClr val="808080"/>
                </a:solidFill>
              </a:rPr>
              <a:pPr>
                <a:defRPr/>
              </a:pPr>
              <a:t>80</a:t>
            </a:fld>
            <a:endParaRPr lang="tr-TR">
              <a:solidFill>
                <a:srgbClr val="808080"/>
              </a:solidFill>
            </a:endParaRPr>
          </a:p>
        </p:txBody>
      </p:sp>
      <p:sp>
        <p:nvSpPr>
          <p:cNvPr id="154627" name="Rectangle 2"/>
          <p:cNvSpPr>
            <a:spLocks noGrp="1" noChangeArrowheads="1"/>
          </p:cNvSpPr>
          <p:nvPr>
            <p:ph type="title"/>
          </p:nvPr>
        </p:nvSpPr>
        <p:spPr>
          <a:xfrm>
            <a:off x="381000" y="569913"/>
            <a:ext cx="8001000" cy="366712"/>
          </a:xfrm>
        </p:spPr>
        <p:txBody>
          <a:bodyPr/>
          <a:lstStyle/>
          <a:p>
            <a:pPr eaLnBrk="1" hangingPunct="1"/>
            <a:r>
              <a:rPr lang="tr-TR" altLang="tr-TR" sz="3200" b="1" smtClean="0"/>
              <a:t>5. Demir Bileşikleri</a:t>
            </a:r>
          </a:p>
        </p:txBody>
      </p:sp>
      <p:sp>
        <p:nvSpPr>
          <p:cNvPr id="154628" name="Rectangle 3"/>
          <p:cNvSpPr>
            <a:spLocks noGrp="1" noChangeArrowheads="1"/>
          </p:cNvSpPr>
          <p:nvPr>
            <p:ph type="body" idx="1"/>
          </p:nvPr>
        </p:nvSpPr>
        <p:spPr>
          <a:xfrm>
            <a:off x="381000" y="2286000"/>
            <a:ext cx="8153400" cy="3254375"/>
          </a:xfrm>
        </p:spPr>
        <p:txBody>
          <a:bodyPr/>
          <a:lstStyle/>
          <a:p>
            <a:pPr marL="93663" indent="-93663" algn="just" eaLnBrk="1" hangingPunct="1">
              <a:lnSpc>
                <a:spcPct val="120000"/>
              </a:lnSpc>
              <a:buFontTx/>
              <a:buNone/>
            </a:pPr>
            <a:r>
              <a:rPr lang="tr-TR" altLang="tr-TR" sz="2800" smtClean="0"/>
              <a:t>		Ferro, oksijenli ortamlarda sonbahar karışımında ferrik forma dönüşür. Hipolimnionda biriken demirin çoğu hareketli ve suda eriyen formdan, hareketsiz ve suda erimeyen forma değişir. </a:t>
            </a:r>
            <a:r>
              <a:rPr lang="tr-TR" altLang="tr-TR" sz="2800" smtClean="0">
                <a:solidFill>
                  <a:srgbClr val="FFFF00"/>
                </a:solidFill>
              </a:rPr>
              <a:t>İndirgenme ve asidik sular demirin eriyebilirliğini artırır</a:t>
            </a:r>
            <a:r>
              <a:rPr lang="tr-TR" altLang="tr-TR" sz="2800" smtClean="0"/>
              <a:t>. </a:t>
            </a:r>
          </a:p>
          <a:p>
            <a:pPr marL="93663" indent="-93663" algn="just" eaLnBrk="1" hangingPunct="1">
              <a:lnSpc>
                <a:spcPct val="120000"/>
              </a:lnSpc>
            </a:pPr>
            <a:endParaRPr lang="tr-TR" altLang="tr-TR" sz="2800" smtClean="0"/>
          </a:p>
        </p:txBody>
      </p:sp>
    </p:spTree>
    <p:extLst>
      <p:ext uri="{BB962C8B-B14F-4D97-AF65-F5344CB8AC3E}">
        <p14:creationId xmlns:p14="http://schemas.microsoft.com/office/powerpoint/2010/main" val="29762210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BCA3951C-8CF1-47B8-97C0-CFDC4B120AB4}" type="slidenum">
              <a:rPr lang="tr-TR">
                <a:solidFill>
                  <a:srgbClr val="808080"/>
                </a:solidFill>
              </a:rPr>
              <a:pPr>
                <a:defRPr/>
              </a:pPr>
              <a:t>81</a:t>
            </a:fld>
            <a:endParaRPr lang="tr-TR">
              <a:solidFill>
                <a:srgbClr val="808080"/>
              </a:solidFill>
            </a:endParaRPr>
          </a:p>
        </p:txBody>
      </p:sp>
      <p:sp>
        <p:nvSpPr>
          <p:cNvPr id="155651" name="Rectangle 2"/>
          <p:cNvSpPr>
            <a:spLocks noGrp="1" noChangeArrowheads="1"/>
          </p:cNvSpPr>
          <p:nvPr>
            <p:ph type="title"/>
          </p:nvPr>
        </p:nvSpPr>
        <p:spPr/>
        <p:txBody>
          <a:bodyPr/>
          <a:lstStyle/>
          <a:p>
            <a:pPr eaLnBrk="1" hangingPunct="1"/>
            <a:r>
              <a:rPr lang="tr-TR" altLang="tr-TR" b="1" smtClean="0"/>
              <a:t>5. Demir Bileşikleri</a:t>
            </a:r>
          </a:p>
        </p:txBody>
      </p:sp>
      <p:sp>
        <p:nvSpPr>
          <p:cNvPr id="155652" name="Rectangle 3"/>
          <p:cNvSpPr>
            <a:spLocks noGrp="1" noChangeArrowheads="1"/>
          </p:cNvSpPr>
          <p:nvPr>
            <p:ph type="body" idx="1"/>
          </p:nvPr>
        </p:nvSpPr>
        <p:spPr>
          <a:xfrm>
            <a:off x="304800" y="1905000"/>
            <a:ext cx="8129588" cy="4114800"/>
          </a:xfrm>
        </p:spPr>
        <p:txBody>
          <a:bodyPr/>
          <a:lstStyle/>
          <a:p>
            <a:pPr algn="just" eaLnBrk="1" hangingPunct="1">
              <a:lnSpc>
                <a:spcPct val="130000"/>
              </a:lnSpc>
              <a:buFontTx/>
              <a:buNone/>
            </a:pPr>
            <a:r>
              <a:rPr lang="tr-TR" altLang="tr-TR" sz="2800" smtClean="0"/>
              <a:t>		Birçok ferro bileşikleri suda eriyebilir. Sucul ortamlarda ferrik formu suda erimez, bunun sonucu olarak oksitlenmiş ve alkalin ortamlarda demir çökelerek yoğunlaşır. Oksitlenme ve indirgenme işlemi mikroorganizma tarafından da gerçekleştirilebilir.</a:t>
            </a:r>
          </a:p>
        </p:txBody>
      </p:sp>
    </p:spTree>
    <p:extLst>
      <p:ext uri="{BB962C8B-B14F-4D97-AF65-F5344CB8AC3E}">
        <p14:creationId xmlns:p14="http://schemas.microsoft.com/office/powerpoint/2010/main" val="29112074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D0AE5078-9F4E-4AA5-93BB-091E829F68A9}" type="slidenum">
              <a:rPr lang="tr-TR">
                <a:solidFill>
                  <a:srgbClr val="808080"/>
                </a:solidFill>
              </a:rPr>
              <a:pPr>
                <a:defRPr/>
              </a:pPr>
              <a:t>82</a:t>
            </a:fld>
            <a:endParaRPr lang="tr-TR">
              <a:solidFill>
                <a:srgbClr val="808080"/>
              </a:solidFill>
            </a:endParaRPr>
          </a:p>
        </p:txBody>
      </p:sp>
      <p:sp>
        <p:nvSpPr>
          <p:cNvPr id="156675" name="Rectangle 2"/>
          <p:cNvSpPr>
            <a:spLocks noGrp="1" noChangeArrowheads="1"/>
          </p:cNvSpPr>
          <p:nvPr>
            <p:ph type="title"/>
          </p:nvPr>
        </p:nvSpPr>
        <p:spPr/>
        <p:txBody>
          <a:bodyPr/>
          <a:lstStyle/>
          <a:p>
            <a:pPr eaLnBrk="1" hangingPunct="1"/>
            <a:r>
              <a:rPr lang="tr-TR" altLang="tr-TR" b="1" smtClean="0"/>
              <a:t>5. Demir Bileşikleri</a:t>
            </a:r>
          </a:p>
        </p:txBody>
      </p:sp>
      <p:sp>
        <p:nvSpPr>
          <p:cNvPr id="156676" name="Rectangle 3"/>
          <p:cNvSpPr>
            <a:spLocks noGrp="1" noChangeArrowheads="1"/>
          </p:cNvSpPr>
          <p:nvPr>
            <p:ph type="body" idx="1"/>
          </p:nvPr>
        </p:nvSpPr>
        <p:spPr>
          <a:xfrm>
            <a:off x="609600" y="2514600"/>
            <a:ext cx="8229600" cy="2590800"/>
          </a:xfrm>
        </p:spPr>
        <p:txBody>
          <a:bodyPr/>
          <a:lstStyle/>
          <a:p>
            <a:pPr algn="just" eaLnBrk="1" hangingPunct="1">
              <a:lnSpc>
                <a:spcPct val="120000"/>
              </a:lnSpc>
              <a:buFontTx/>
              <a:buNone/>
            </a:pPr>
            <a:r>
              <a:rPr lang="tr-TR" altLang="tr-TR" sz="2800" smtClean="0"/>
              <a:t>		Demir, bitkilerin büyümesi ve gelişmesi için gereklidir. </a:t>
            </a:r>
            <a:r>
              <a:rPr lang="tr-TR" altLang="tr-TR" sz="2800" smtClean="0">
                <a:solidFill>
                  <a:schemeClr val="accent2"/>
                </a:solidFill>
              </a:rPr>
              <a:t>Suda ferrik oksit 0.2-2 mg/lt bulunduğu zaman alglerin çoğu iyi büyür. Fakat litrede 5 mg'ı geçerse zehirli etki yapar.</a:t>
            </a:r>
            <a:r>
              <a:rPr lang="tr-TR" altLang="tr-TR" sz="2800" smtClean="0"/>
              <a:t> </a:t>
            </a:r>
          </a:p>
        </p:txBody>
      </p:sp>
    </p:spTree>
    <p:extLst>
      <p:ext uri="{BB962C8B-B14F-4D97-AF65-F5344CB8AC3E}">
        <p14:creationId xmlns:p14="http://schemas.microsoft.com/office/powerpoint/2010/main" val="7217069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68F905D-5F91-44AB-8655-8ECBE77BD89F}" type="slidenum">
              <a:rPr lang="tr-TR">
                <a:solidFill>
                  <a:srgbClr val="808080"/>
                </a:solidFill>
              </a:rPr>
              <a:pPr>
                <a:defRPr/>
              </a:pPr>
              <a:t>83</a:t>
            </a:fld>
            <a:endParaRPr lang="tr-TR">
              <a:solidFill>
                <a:srgbClr val="808080"/>
              </a:solidFill>
            </a:endParaRPr>
          </a:p>
        </p:txBody>
      </p:sp>
      <p:sp>
        <p:nvSpPr>
          <p:cNvPr id="157699" name="Rectangle 2"/>
          <p:cNvSpPr>
            <a:spLocks noGrp="1" noChangeArrowheads="1"/>
          </p:cNvSpPr>
          <p:nvPr>
            <p:ph type="title"/>
          </p:nvPr>
        </p:nvSpPr>
        <p:spPr/>
        <p:txBody>
          <a:bodyPr/>
          <a:lstStyle/>
          <a:p>
            <a:pPr eaLnBrk="1" hangingPunct="1"/>
            <a:r>
              <a:rPr lang="tr-TR" altLang="tr-TR" b="1" smtClean="0"/>
              <a:t>5. Demir Bileşikleri</a:t>
            </a:r>
          </a:p>
        </p:txBody>
      </p:sp>
      <p:sp>
        <p:nvSpPr>
          <p:cNvPr id="157700" name="Rectangle 3"/>
          <p:cNvSpPr>
            <a:spLocks noGrp="1" noChangeArrowheads="1"/>
          </p:cNvSpPr>
          <p:nvPr>
            <p:ph type="body" idx="1"/>
          </p:nvPr>
        </p:nvSpPr>
        <p:spPr>
          <a:xfrm>
            <a:off x="304800" y="1752600"/>
            <a:ext cx="8382000" cy="2667000"/>
          </a:xfrm>
        </p:spPr>
        <p:txBody>
          <a:bodyPr/>
          <a:lstStyle/>
          <a:p>
            <a:pPr algn="just" eaLnBrk="1" hangingPunct="1">
              <a:lnSpc>
                <a:spcPct val="110000"/>
              </a:lnSpc>
              <a:buFontTx/>
              <a:buNone/>
            </a:pPr>
            <a:r>
              <a:rPr lang="tr-TR" altLang="tr-TR" sz="2800" smtClean="0">
                <a:solidFill>
                  <a:schemeClr val="accent2"/>
                </a:solidFill>
              </a:rPr>
              <a:t>		Demirin en çok bulunan ve fitoplankton tarafından kullanılabilen formlarından biri </a:t>
            </a:r>
            <a:r>
              <a:rPr lang="tr-TR" altLang="tr-TR" sz="2800" smtClean="0">
                <a:solidFill>
                  <a:srgbClr val="00FF00"/>
                </a:solidFill>
              </a:rPr>
              <a:t>ferrik hidroksit (FeOH</a:t>
            </a:r>
            <a:r>
              <a:rPr lang="tr-TR" altLang="tr-TR" sz="2800" baseline="-25000" smtClean="0">
                <a:solidFill>
                  <a:srgbClr val="00FF00"/>
                </a:solidFill>
              </a:rPr>
              <a:t>3</a:t>
            </a:r>
            <a:r>
              <a:rPr lang="tr-TR" altLang="tr-TR" sz="2800" smtClean="0">
                <a:solidFill>
                  <a:srgbClr val="00FF00"/>
                </a:solidFill>
              </a:rPr>
              <a:t>)'tir</a:t>
            </a:r>
            <a:r>
              <a:rPr lang="tr-TR" altLang="tr-TR" sz="2800" smtClean="0">
                <a:solidFill>
                  <a:schemeClr val="accent2"/>
                </a:solidFill>
              </a:rPr>
              <a:t>. Ferrik hidroksit, çözünmüş ferro tuzları bulunan sularda ferro demirin oksidasyonu sonucu oluşur.</a:t>
            </a:r>
          </a:p>
        </p:txBody>
      </p:sp>
      <p:pic>
        <p:nvPicPr>
          <p:cNvPr id="1577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724400"/>
            <a:ext cx="7162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2881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899DCC6D-AC0A-4406-BCB5-C4A67A1EEC36}" type="slidenum">
              <a:rPr lang="tr-TR">
                <a:solidFill>
                  <a:srgbClr val="808080"/>
                </a:solidFill>
              </a:rPr>
              <a:pPr>
                <a:defRPr/>
              </a:pPr>
              <a:t>84</a:t>
            </a:fld>
            <a:endParaRPr lang="tr-TR">
              <a:solidFill>
                <a:srgbClr val="808080"/>
              </a:solidFill>
            </a:endParaRPr>
          </a:p>
        </p:txBody>
      </p:sp>
      <p:sp>
        <p:nvSpPr>
          <p:cNvPr id="158723" name="Rectangle 2"/>
          <p:cNvSpPr>
            <a:spLocks noGrp="1" noChangeArrowheads="1"/>
          </p:cNvSpPr>
          <p:nvPr>
            <p:ph type="title"/>
          </p:nvPr>
        </p:nvSpPr>
        <p:spPr/>
        <p:txBody>
          <a:bodyPr/>
          <a:lstStyle/>
          <a:p>
            <a:pPr eaLnBrk="1" hangingPunct="1"/>
            <a:r>
              <a:rPr lang="tr-TR" altLang="tr-TR" sz="2800" smtClean="0"/>
              <a:t>6. Sülfür</a:t>
            </a:r>
          </a:p>
        </p:txBody>
      </p:sp>
      <p:sp>
        <p:nvSpPr>
          <p:cNvPr id="158724" name="Rectangle 3"/>
          <p:cNvSpPr>
            <a:spLocks noGrp="1" noChangeArrowheads="1"/>
          </p:cNvSpPr>
          <p:nvPr>
            <p:ph type="subTitle" idx="4294967295"/>
          </p:nvPr>
        </p:nvSpPr>
        <p:spPr>
          <a:xfrm>
            <a:off x="609600" y="1295400"/>
            <a:ext cx="8001000" cy="5334000"/>
          </a:xfrm>
        </p:spPr>
        <p:txBody>
          <a:bodyPr/>
          <a:lstStyle/>
          <a:p>
            <a:pPr marL="0" indent="0" algn="just" eaLnBrk="1" hangingPunct="1">
              <a:lnSpc>
                <a:spcPct val="130000"/>
              </a:lnSpc>
              <a:buFontTx/>
              <a:buNone/>
            </a:pPr>
            <a:r>
              <a:rPr lang="tr-TR" altLang="tr-TR" sz="2400" smtClean="0"/>
              <a:t>	Tatlı sularda en çok rastlanan sülfür formlarından biri katyonlara </a:t>
            </a:r>
            <a:r>
              <a:rPr lang="tr-TR" altLang="tr-TR" sz="2400" smtClean="0">
                <a:solidFill>
                  <a:schemeClr val="accent2"/>
                </a:solidFill>
              </a:rPr>
              <a:t>bağlı sülfat (SO</a:t>
            </a:r>
            <a:r>
              <a:rPr lang="tr-TR" altLang="tr-TR" sz="2400" baseline="-25000" smtClean="0">
                <a:solidFill>
                  <a:schemeClr val="accent2"/>
                </a:solidFill>
              </a:rPr>
              <a:t>4</a:t>
            </a:r>
            <a:r>
              <a:rPr lang="tr-TR" altLang="tr-TR" sz="2400" baseline="30000" smtClean="0">
                <a:solidFill>
                  <a:schemeClr val="accent2"/>
                </a:solidFill>
              </a:rPr>
              <a:t>=</a:t>
            </a:r>
            <a:r>
              <a:rPr lang="tr-TR" altLang="tr-TR" sz="2400" smtClean="0">
                <a:solidFill>
                  <a:schemeClr val="accent2"/>
                </a:solidFill>
              </a:rPr>
              <a:t>) anyonu ve kükürtlü hidrojen (H</a:t>
            </a:r>
            <a:r>
              <a:rPr lang="tr-TR" altLang="tr-TR" sz="2400" baseline="-25000" smtClean="0">
                <a:solidFill>
                  <a:schemeClr val="accent2"/>
                </a:solidFill>
              </a:rPr>
              <a:t>2</a:t>
            </a:r>
            <a:r>
              <a:rPr lang="tr-TR" altLang="tr-TR" sz="2400" smtClean="0">
                <a:solidFill>
                  <a:schemeClr val="accent2"/>
                </a:solidFill>
              </a:rPr>
              <a:t>S)‘ dir.</a:t>
            </a:r>
            <a:r>
              <a:rPr lang="tr-TR" altLang="tr-TR" sz="2400" smtClean="0"/>
              <a:t> </a:t>
            </a:r>
          </a:p>
          <a:p>
            <a:pPr marL="0" indent="0" algn="just" eaLnBrk="1" hangingPunct="1">
              <a:lnSpc>
                <a:spcPct val="130000"/>
              </a:lnSpc>
              <a:buFontTx/>
              <a:buNone/>
            </a:pPr>
            <a:r>
              <a:rPr lang="tr-TR" altLang="tr-TR" sz="2400" smtClean="0"/>
              <a:t>	Sülfat suya yağmurla, sülfatlı sedimanlardan geçer. Yüzey sularında sülfat azdır. Bazı coğrafik bölgelerde bu iyonun başlıca kaynağı yağmurdur. 	Kuzey Amerika tatlı sularında ortalama sülfür içeriği %15'dir. </a:t>
            </a:r>
          </a:p>
        </p:txBody>
      </p:sp>
    </p:spTree>
    <p:extLst>
      <p:ext uri="{BB962C8B-B14F-4D97-AF65-F5344CB8AC3E}">
        <p14:creationId xmlns:p14="http://schemas.microsoft.com/office/powerpoint/2010/main" val="31632453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A979AAF7-78DB-40D0-9E27-2B263AEBDE0D}" type="slidenum">
              <a:rPr lang="tr-TR">
                <a:solidFill>
                  <a:srgbClr val="808080"/>
                </a:solidFill>
              </a:rPr>
              <a:pPr>
                <a:defRPr/>
              </a:pPr>
              <a:t>85</a:t>
            </a:fld>
            <a:endParaRPr lang="tr-TR">
              <a:solidFill>
                <a:srgbClr val="808080"/>
              </a:solidFill>
            </a:endParaRPr>
          </a:p>
        </p:txBody>
      </p:sp>
      <p:sp>
        <p:nvSpPr>
          <p:cNvPr id="159747" name="Rectangle 2"/>
          <p:cNvSpPr>
            <a:spLocks noGrp="1" noChangeArrowheads="1"/>
          </p:cNvSpPr>
          <p:nvPr>
            <p:ph type="title"/>
          </p:nvPr>
        </p:nvSpPr>
        <p:spPr>
          <a:xfrm>
            <a:off x="533400" y="381000"/>
            <a:ext cx="8229600" cy="609600"/>
          </a:xfrm>
        </p:spPr>
        <p:txBody>
          <a:bodyPr/>
          <a:lstStyle/>
          <a:p>
            <a:pPr eaLnBrk="1" hangingPunct="1"/>
            <a:r>
              <a:rPr lang="tr-TR" altLang="tr-TR" sz="3200" smtClean="0"/>
              <a:t> 6. Sülfür</a:t>
            </a:r>
          </a:p>
        </p:txBody>
      </p:sp>
      <p:sp>
        <p:nvSpPr>
          <p:cNvPr id="159748" name="Rectangle 3"/>
          <p:cNvSpPr>
            <a:spLocks noGrp="1" noChangeArrowheads="1"/>
          </p:cNvSpPr>
          <p:nvPr>
            <p:ph type="body" idx="1"/>
          </p:nvPr>
        </p:nvSpPr>
        <p:spPr>
          <a:xfrm>
            <a:off x="457200" y="1143000"/>
            <a:ext cx="8229600" cy="4987925"/>
          </a:xfrm>
        </p:spPr>
        <p:txBody>
          <a:bodyPr/>
          <a:lstStyle/>
          <a:p>
            <a:pPr algn="just" eaLnBrk="1" hangingPunct="1">
              <a:lnSpc>
                <a:spcPct val="120000"/>
              </a:lnSpc>
            </a:pPr>
            <a:r>
              <a:rPr lang="tr-TR" altLang="tr-TR" sz="2800" smtClean="0"/>
              <a:t>Sülfatın doğal sulardaki ekolojik önemi çok çeşitlidir. </a:t>
            </a:r>
          </a:p>
          <a:p>
            <a:pPr algn="just" eaLnBrk="1" hangingPunct="1">
              <a:lnSpc>
                <a:spcPct val="120000"/>
              </a:lnSpc>
            </a:pPr>
            <a:r>
              <a:rPr lang="tr-TR" altLang="tr-TR" sz="2800" smtClean="0">
                <a:solidFill>
                  <a:schemeClr val="accent2"/>
                </a:solidFill>
              </a:rPr>
              <a:t>Bunlardan birisi bitki büyümesi için gerekliliğidir.</a:t>
            </a:r>
            <a:r>
              <a:rPr lang="tr-TR" altLang="tr-TR" sz="2800" smtClean="0"/>
              <a:t> </a:t>
            </a:r>
          </a:p>
          <a:p>
            <a:pPr algn="just" eaLnBrk="1" hangingPunct="1">
              <a:lnSpc>
                <a:spcPct val="120000"/>
              </a:lnSpc>
            </a:pPr>
            <a:r>
              <a:rPr lang="tr-TR" altLang="tr-TR" sz="2800" smtClean="0"/>
              <a:t>Bir suda sülfatın yeterince bulunmaması fıtoplankton </a:t>
            </a:r>
            <a:r>
              <a:rPr lang="tr-TR" altLang="tr-TR" sz="2800" smtClean="0">
                <a:solidFill>
                  <a:schemeClr val="accent2"/>
                </a:solidFill>
              </a:rPr>
              <a:t>gelişimini engeller. Dolayısıyle de biyolojik verim düşer. </a:t>
            </a:r>
          </a:p>
          <a:p>
            <a:pPr algn="just" eaLnBrk="1" hangingPunct="1">
              <a:lnSpc>
                <a:spcPct val="120000"/>
              </a:lnSpc>
            </a:pPr>
            <a:r>
              <a:rPr lang="tr-TR" altLang="tr-TR" sz="2800" smtClean="0"/>
              <a:t>Ayrıca sülfür protein metabolizması için de önemlidir. Organizmanın büyümesine sülfat olarak katılır. </a:t>
            </a:r>
          </a:p>
        </p:txBody>
      </p:sp>
    </p:spTree>
    <p:extLst>
      <p:ext uri="{BB962C8B-B14F-4D97-AF65-F5344CB8AC3E}">
        <p14:creationId xmlns:p14="http://schemas.microsoft.com/office/powerpoint/2010/main" val="24975580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39E55BC8-A0E5-46D6-B4B6-D58C4920FCA6}" type="slidenum">
              <a:rPr lang="tr-TR">
                <a:solidFill>
                  <a:srgbClr val="808080"/>
                </a:solidFill>
              </a:rPr>
              <a:pPr>
                <a:defRPr/>
              </a:pPr>
              <a:t>86</a:t>
            </a:fld>
            <a:endParaRPr lang="tr-TR">
              <a:solidFill>
                <a:srgbClr val="808080"/>
              </a:solidFill>
            </a:endParaRPr>
          </a:p>
        </p:txBody>
      </p:sp>
      <p:sp>
        <p:nvSpPr>
          <p:cNvPr id="160771" name="Rectangle 2"/>
          <p:cNvSpPr>
            <a:spLocks noGrp="1" noChangeArrowheads="1"/>
          </p:cNvSpPr>
          <p:nvPr>
            <p:ph type="title"/>
          </p:nvPr>
        </p:nvSpPr>
        <p:spPr>
          <a:xfrm>
            <a:off x="381000" y="569913"/>
            <a:ext cx="8001000" cy="447675"/>
          </a:xfrm>
        </p:spPr>
        <p:txBody>
          <a:bodyPr/>
          <a:lstStyle/>
          <a:p>
            <a:pPr eaLnBrk="1" hangingPunct="1"/>
            <a:r>
              <a:rPr lang="tr-TR" altLang="tr-TR" sz="2800" smtClean="0"/>
              <a:t>6. Sülfür</a:t>
            </a:r>
          </a:p>
        </p:txBody>
      </p:sp>
      <p:sp>
        <p:nvSpPr>
          <p:cNvPr id="160772" name="Rectangle 3"/>
          <p:cNvSpPr>
            <a:spLocks noGrp="1" noChangeArrowheads="1"/>
          </p:cNvSpPr>
          <p:nvPr>
            <p:ph type="body" idx="1"/>
          </p:nvPr>
        </p:nvSpPr>
        <p:spPr>
          <a:xfrm>
            <a:off x="457200" y="1981200"/>
            <a:ext cx="8382000" cy="3429000"/>
          </a:xfrm>
        </p:spPr>
        <p:txBody>
          <a:bodyPr/>
          <a:lstStyle/>
          <a:p>
            <a:pPr algn="just" eaLnBrk="1" hangingPunct="1">
              <a:lnSpc>
                <a:spcPct val="110000"/>
              </a:lnSpc>
            </a:pPr>
            <a:r>
              <a:rPr lang="tr-TR" altLang="tr-TR" sz="2800" smtClean="0"/>
              <a:t>Oksijensiz şartlarda sülfat, kükürtlü hidrojene indirgenirken sülfür bakterileri tarafından kemosentetik olaylarda kullanılır. </a:t>
            </a:r>
          </a:p>
          <a:p>
            <a:pPr algn="just" eaLnBrk="1" hangingPunct="1">
              <a:lnSpc>
                <a:spcPct val="110000"/>
              </a:lnSpc>
            </a:pPr>
            <a:endParaRPr lang="tr-TR" altLang="tr-TR" sz="2800" smtClean="0"/>
          </a:p>
          <a:p>
            <a:pPr algn="just" eaLnBrk="1" hangingPunct="1">
              <a:lnSpc>
                <a:spcPct val="110000"/>
              </a:lnSpc>
            </a:pPr>
            <a:r>
              <a:rPr lang="tr-TR" altLang="tr-TR" sz="2800" smtClean="0"/>
              <a:t>Bu olayla indirgenen sülfür, fosfatların ve ferrik komplekslerde bulunan diğer besin maddelerinin açığa çıkmasına neden olur.</a:t>
            </a:r>
          </a:p>
        </p:txBody>
      </p:sp>
    </p:spTree>
    <p:extLst>
      <p:ext uri="{BB962C8B-B14F-4D97-AF65-F5344CB8AC3E}">
        <p14:creationId xmlns:p14="http://schemas.microsoft.com/office/powerpoint/2010/main" val="4284118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80A3D87A-30F9-444A-B389-E5C9BBD5B2BB}" type="slidenum">
              <a:rPr lang="tr-TR">
                <a:solidFill>
                  <a:srgbClr val="808080"/>
                </a:solidFill>
              </a:rPr>
              <a:pPr>
                <a:defRPr/>
              </a:pPr>
              <a:t>87</a:t>
            </a:fld>
            <a:endParaRPr lang="tr-TR">
              <a:solidFill>
                <a:srgbClr val="808080"/>
              </a:solidFill>
            </a:endParaRPr>
          </a:p>
        </p:txBody>
      </p:sp>
      <p:sp>
        <p:nvSpPr>
          <p:cNvPr id="161795" name="Rectangle 2"/>
          <p:cNvSpPr>
            <a:spLocks noGrp="1" noChangeArrowheads="1"/>
          </p:cNvSpPr>
          <p:nvPr>
            <p:ph type="title"/>
          </p:nvPr>
        </p:nvSpPr>
        <p:spPr>
          <a:xfrm>
            <a:off x="381000" y="512763"/>
            <a:ext cx="8001000" cy="447675"/>
          </a:xfrm>
        </p:spPr>
        <p:txBody>
          <a:bodyPr/>
          <a:lstStyle/>
          <a:p>
            <a:pPr eaLnBrk="1" hangingPunct="1"/>
            <a:r>
              <a:rPr lang="tr-TR" altLang="tr-TR" sz="2800" smtClean="0"/>
              <a:t>6. Sülfür</a:t>
            </a:r>
          </a:p>
        </p:txBody>
      </p:sp>
      <p:sp>
        <p:nvSpPr>
          <p:cNvPr id="161796" name="Rectangle 3"/>
          <p:cNvSpPr>
            <a:spLocks noGrp="1" noChangeArrowheads="1"/>
          </p:cNvSpPr>
          <p:nvPr>
            <p:ph type="body" idx="1"/>
          </p:nvPr>
        </p:nvSpPr>
        <p:spPr>
          <a:xfrm>
            <a:off x="381000" y="1143000"/>
            <a:ext cx="8458200" cy="2057400"/>
          </a:xfrm>
        </p:spPr>
        <p:txBody>
          <a:bodyPr/>
          <a:lstStyle/>
          <a:p>
            <a:pPr algn="just" eaLnBrk="1" hangingPunct="1">
              <a:lnSpc>
                <a:spcPct val="140000"/>
              </a:lnSpc>
            </a:pPr>
            <a:r>
              <a:rPr lang="tr-TR" altLang="tr-TR" sz="2800" smtClean="0"/>
              <a:t>Sülfür döngüsü ile ilgili olarak sülfür bakterilerinden en iyi bilinen </a:t>
            </a:r>
            <a:r>
              <a:rPr lang="tr-TR" altLang="tr-TR" sz="2800" i="1" smtClean="0">
                <a:solidFill>
                  <a:schemeClr val="accent2"/>
                </a:solidFill>
              </a:rPr>
              <a:t>Beggiatoa</a:t>
            </a:r>
            <a:r>
              <a:rPr lang="tr-TR" altLang="tr-TR" sz="2800" smtClean="0">
                <a:solidFill>
                  <a:schemeClr val="accent2"/>
                </a:solidFill>
              </a:rPr>
              <a:t>'</a:t>
            </a:r>
            <a:r>
              <a:rPr lang="tr-TR" altLang="tr-TR" sz="2800" smtClean="0"/>
              <a:t>dır. Hidrojen sülfür, renksiz sülfür bakterileri ile oksitlenebilir. </a:t>
            </a:r>
          </a:p>
        </p:txBody>
      </p:sp>
      <p:pic>
        <p:nvPicPr>
          <p:cNvPr id="1617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505200"/>
            <a:ext cx="7391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1254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57E5C742-A32E-4DE3-A57A-8F8B5E900F95}" type="slidenum">
              <a:rPr lang="tr-TR">
                <a:solidFill>
                  <a:srgbClr val="808080"/>
                </a:solidFill>
              </a:rPr>
              <a:pPr>
                <a:defRPr/>
              </a:pPr>
              <a:t>88</a:t>
            </a:fld>
            <a:endParaRPr lang="tr-TR">
              <a:solidFill>
                <a:srgbClr val="808080"/>
              </a:solidFill>
            </a:endParaRPr>
          </a:p>
        </p:txBody>
      </p:sp>
      <p:sp>
        <p:nvSpPr>
          <p:cNvPr id="162819" name="Rectangle 2"/>
          <p:cNvSpPr>
            <a:spLocks noGrp="1" noChangeArrowheads="1"/>
          </p:cNvSpPr>
          <p:nvPr>
            <p:ph type="title"/>
          </p:nvPr>
        </p:nvSpPr>
        <p:spPr>
          <a:xfrm>
            <a:off x="762000" y="457200"/>
            <a:ext cx="7086600" cy="1447800"/>
          </a:xfrm>
        </p:spPr>
        <p:txBody>
          <a:bodyPr/>
          <a:lstStyle/>
          <a:p>
            <a:pPr eaLnBrk="1" hangingPunct="1"/>
            <a:r>
              <a:rPr lang="tr-TR" altLang="tr-TR" sz="3200" smtClean="0"/>
              <a:t>6. Sülfür</a:t>
            </a:r>
          </a:p>
        </p:txBody>
      </p:sp>
      <p:sp>
        <p:nvSpPr>
          <p:cNvPr id="162820" name="Rectangle 3"/>
          <p:cNvSpPr>
            <a:spLocks noGrp="1" noChangeArrowheads="1"/>
          </p:cNvSpPr>
          <p:nvPr>
            <p:ph type="body" idx="1"/>
          </p:nvPr>
        </p:nvSpPr>
        <p:spPr>
          <a:xfrm>
            <a:off x="457200" y="1600200"/>
            <a:ext cx="8177213" cy="4114800"/>
          </a:xfrm>
        </p:spPr>
        <p:txBody>
          <a:bodyPr/>
          <a:lstStyle/>
          <a:p>
            <a:pPr algn="just" eaLnBrk="1" hangingPunct="1">
              <a:lnSpc>
                <a:spcPct val="120000"/>
              </a:lnSpc>
            </a:pPr>
            <a:r>
              <a:rPr lang="tr-TR" altLang="tr-TR" sz="2800" smtClean="0"/>
              <a:t>Başka bir bakteri grubu olan </a:t>
            </a:r>
            <a:r>
              <a:rPr lang="tr-TR" altLang="tr-TR" sz="2800" i="1" smtClean="0">
                <a:solidFill>
                  <a:schemeClr val="accent2"/>
                </a:solidFill>
              </a:rPr>
              <a:t>Thiobacillus</a:t>
            </a:r>
            <a:r>
              <a:rPr lang="tr-TR" altLang="tr-TR" sz="2800" i="1" smtClean="0">
                <a:solidFill>
                  <a:srgbClr val="CC3300"/>
                </a:solidFill>
              </a:rPr>
              <a:t> </a:t>
            </a:r>
            <a:r>
              <a:rPr lang="tr-TR" altLang="tr-TR" sz="2800" smtClean="0"/>
              <a:t>türleri zorunlu kemotroftur ve elementer sülfürü oksitleyerek sülfürik asite dönüştürebilir. </a:t>
            </a:r>
          </a:p>
          <a:p>
            <a:pPr algn="just" eaLnBrk="1" hangingPunct="1">
              <a:lnSpc>
                <a:spcPct val="120000"/>
              </a:lnSpc>
            </a:pPr>
            <a:r>
              <a:rPr lang="tr-TR" altLang="tr-TR" sz="2800" i="1" smtClean="0">
                <a:solidFill>
                  <a:schemeClr val="accent2"/>
                </a:solidFill>
              </a:rPr>
              <a:t>Desulfovibrio desulphuricans</a:t>
            </a:r>
            <a:r>
              <a:rPr lang="tr-TR" altLang="tr-TR" sz="2800" i="1" smtClean="0"/>
              <a:t> ise </a:t>
            </a:r>
            <a:r>
              <a:rPr lang="tr-TR" altLang="tr-TR" sz="2800" smtClean="0"/>
              <a:t>sülfat ve diğer sülfür bileşiklerini indirgeyerek hidrojen sülfürü açığa çıkarabilir. </a:t>
            </a:r>
          </a:p>
        </p:txBody>
      </p:sp>
    </p:spTree>
    <p:extLst>
      <p:ext uri="{BB962C8B-B14F-4D97-AF65-F5344CB8AC3E}">
        <p14:creationId xmlns:p14="http://schemas.microsoft.com/office/powerpoint/2010/main" val="7318547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a:defRPr/>
            </a:pPr>
            <a:fld id="{D73B8AE5-FE16-4904-BE8E-31FABEAD3FA3}" type="slidenum">
              <a:rPr lang="tr-TR">
                <a:solidFill>
                  <a:srgbClr val="808080"/>
                </a:solidFill>
              </a:rPr>
              <a:pPr>
                <a:defRPr/>
              </a:pPr>
              <a:t>89</a:t>
            </a:fld>
            <a:endParaRPr lang="tr-TR">
              <a:solidFill>
                <a:srgbClr val="808080"/>
              </a:solidFill>
            </a:endParaRPr>
          </a:p>
        </p:txBody>
      </p:sp>
      <p:pic>
        <p:nvPicPr>
          <p:cNvPr id="163843" name="Picture 5" descr="biofilm_of_desulfovibrio_desulfuric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30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4" name="Picture 7" descr="Tb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78163"/>
            <a:ext cx="42672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5" name="Text Box 8"/>
          <p:cNvSpPr txBox="1">
            <a:spLocks noChangeArrowheads="1"/>
          </p:cNvSpPr>
          <p:nvPr/>
        </p:nvSpPr>
        <p:spPr bwMode="auto">
          <a:xfrm>
            <a:off x="5318125" y="1108075"/>
            <a:ext cx="189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fontAlgn="base" hangingPunct="1">
              <a:spcBef>
                <a:spcPct val="0"/>
              </a:spcBef>
              <a:spcAft>
                <a:spcPct val="0"/>
              </a:spcAft>
            </a:pPr>
            <a:r>
              <a:rPr kumimoji="0" lang="tr-TR" altLang="tr-TR" sz="2400" b="1" i="1">
                <a:solidFill>
                  <a:srgbClr val="9933FF"/>
                </a:solidFill>
              </a:rPr>
              <a:t>Desulfovibrio</a:t>
            </a:r>
          </a:p>
        </p:txBody>
      </p:sp>
      <p:sp>
        <p:nvSpPr>
          <p:cNvPr id="163846" name="Text Box 9"/>
          <p:cNvSpPr txBox="1">
            <a:spLocks noChangeArrowheads="1"/>
          </p:cNvSpPr>
          <p:nvPr/>
        </p:nvSpPr>
        <p:spPr bwMode="auto">
          <a:xfrm>
            <a:off x="2270125" y="4918075"/>
            <a:ext cx="175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fontAlgn="base" hangingPunct="1">
              <a:spcBef>
                <a:spcPct val="0"/>
              </a:spcBef>
              <a:spcAft>
                <a:spcPct val="0"/>
              </a:spcAft>
            </a:pPr>
            <a:r>
              <a:rPr kumimoji="0" lang="tr-TR" altLang="tr-TR" sz="2400" b="1" i="1">
                <a:solidFill>
                  <a:srgbClr val="9933FF"/>
                </a:solidFill>
              </a:rPr>
              <a:t>Thiobacillus</a:t>
            </a:r>
          </a:p>
        </p:txBody>
      </p:sp>
    </p:spTree>
    <p:extLst>
      <p:ext uri="{BB962C8B-B14F-4D97-AF65-F5344CB8AC3E}">
        <p14:creationId xmlns:p14="http://schemas.microsoft.com/office/powerpoint/2010/main" val="77167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DB287621-A490-4A7E-B4DC-D22C9B3A94E2}" type="slidenum">
              <a:rPr lang="tr-TR">
                <a:solidFill>
                  <a:srgbClr val="808080"/>
                </a:solidFill>
              </a:rPr>
              <a:pPr>
                <a:defRPr/>
              </a:pPr>
              <a:t>9</a:t>
            </a:fld>
            <a:endParaRPr lang="tr-TR">
              <a:solidFill>
                <a:srgbClr val="808080"/>
              </a:solidFill>
            </a:endParaRPr>
          </a:p>
        </p:txBody>
      </p:sp>
      <p:sp>
        <p:nvSpPr>
          <p:cNvPr id="81923" name="Rectangle 2"/>
          <p:cNvSpPr>
            <a:spLocks noGrp="1" noChangeArrowheads="1"/>
          </p:cNvSpPr>
          <p:nvPr>
            <p:ph type="title"/>
          </p:nvPr>
        </p:nvSpPr>
        <p:spPr>
          <a:xfrm>
            <a:off x="381000" y="571500"/>
            <a:ext cx="8001000" cy="501650"/>
          </a:xfrm>
        </p:spPr>
        <p:txBody>
          <a:bodyPr/>
          <a:lstStyle/>
          <a:p>
            <a:pPr eaLnBrk="1" hangingPunct="1"/>
            <a:r>
              <a:rPr lang="tr-TR" altLang="tr-TR" sz="3200" b="1" smtClean="0">
                <a:solidFill>
                  <a:srgbClr val="FF0000"/>
                </a:solidFill>
              </a:rPr>
              <a:t>Total Çözünmüş Katı Maddeler</a:t>
            </a:r>
          </a:p>
        </p:txBody>
      </p:sp>
      <p:sp>
        <p:nvSpPr>
          <p:cNvPr id="30723" name="Rectangle 3"/>
          <p:cNvSpPr>
            <a:spLocks noGrp="1" noChangeArrowheads="1"/>
          </p:cNvSpPr>
          <p:nvPr>
            <p:ph type="body" idx="1"/>
          </p:nvPr>
        </p:nvSpPr>
        <p:spPr>
          <a:xfrm>
            <a:off x="457200" y="1295400"/>
            <a:ext cx="8363272" cy="5445968"/>
          </a:xfrm>
        </p:spPr>
        <p:txBody>
          <a:bodyPr/>
          <a:lstStyle/>
          <a:p>
            <a:pPr algn="just" eaLnBrk="1" hangingPunct="1">
              <a:lnSpc>
                <a:spcPct val="130000"/>
              </a:lnSpc>
              <a:buFontTx/>
              <a:buNone/>
              <a:defRPr/>
            </a:pPr>
            <a:r>
              <a:rPr lang="tr-TR" sz="3600" dirty="0" smtClean="0"/>
              <a:t>		</a:t>
            </a:r>
            <a:r>
              <a:rPr lang="tr-TR" dirty="0" smtClean="0">
                <a:solidFill>
                  <a:srgbClr val="FFFF00"/>
                </a:solidFill>
                <a:latin typeface="Times New Roman" pitchFamily="18" charset="0"/>
              </a:rPr>
              <a:t>Karbondioksitin uçması sonucu karbonatlar ayrılır. Yanmadan sonra elde kalan artık,</a:t>
            </a:r>
            <a:r>
              <a:rPr lang="tr-TR" dirty="0" smtClean="0">
                <a:latin typeface="Times New Roman" pitchFamily="18" charset="0"/>
              </a:rPr>
              <a:t> </a:t>
            </a:r>
            <a:r>
              <a:rPr lang="tr-TR" b="1" u="sng" dirty="0" smtClean="0">
                <a:solidFill>
                  <a:schemeClr val="accent2"/>
                </a:solidFill>
                <a:effectLst>
                  <a:outerShdw blurRad="38100" dist="38100" dir="2700000" algn="tl">
                    <a:srgbClr val="FFFFFF"/>
                  </a:outerShdw>
                </a:effectLst>
                <a:latin typeface="Times New Roman" pitchFamily="18" charset="0"/>
              </a:rPr>
              <a:t>total anorganik katı maddeleri</a:t>
            </a:r>
            <a:r>
              <a:rPr lang="tr-TR" b="1" dirty="0" smtClean="0">
                <a:latin typeface="Times New Roman" pitchFamily="18" charset="0"/>
              </a:rPr>
              <a:t> </a:t>
            </a:r>
            <a:r>
              <a:rPr lang="tr-TR" dirty="0" smtClean="0">
                <a:solidFill>
                  <a:srgbClr val="FFFF00"/>
                </a:solidFill>
                <a:latin typeface="Times New Roman" pitchFamily="18" charset="0"/>
              </a:rPr>
              <a:t>kapsar. </a:t>
            </a:r>
          </a:p>
          <a:p>
            <a:pPr algn="just" eaLnBrk="1" hangingPunct="1">
              <a:lnSpc>
                <a:spcPct val="130000"/>
              </a:lnSpc>
              <a:buFontTx/>
              <a:buNone/>
              <a:defRPr/>
            </a:pPr>
            <a:r>
              <a:rPr lang="tr-TR" dirty="0">
                <a:solidFill>
                  <a:srgbClr val="FFFF00"/>
                </a:solidFill>
                <a:latin typeface="Times New Roman" pitchFamily="18" charset="0"/>
              </a:rPr>
              <a:t>	</a:t>
            </a:r>
            <a:r>
              <a:rPr lang="tr-TR" dirty="0" smtClean="0">
                <a:solidFill>
                  <a:srgbClr val="FFFF00"/>
                </a:solidFill>
                <a:latin typeface="Times New Roman" pitchFamily="18" charset="0"/>
              </a:rPr>
              <a:t>	Düşük sıcaklıkta buharlaşma sonucu meydana gelen artık madde ile yüksek sıcaklıkta yanma sonucu oluşan artık madde arasındaki farka yanmadan meydana gelen kayıp denir. </a:t>
            </a:r>
          </a:p>
        </p:txBody>
      </p:sp>
    </p:spTree>
    <p:extLst>
      <p:ext uri="{BB962C8B-B14F-4D97-AF65-F5344CB8AC3E}">
        <p14:creationId xmlns:p14="http://schemas.microsoft.com/office/powerpoint/2010/main" val="42596786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87B860AB-34FF-4D01-97F9-8D0D72C05D75}" type="slidenum">
              <a:rPr lang="tr-TR">
                <a:solidFill>
                  <a:srgbClr val="808080"/>
                </a:solidFill>
              </a:rPr>
              <a:pPr>
                <a:defRPr/>
              </a:pPr>
              <a:t>90</a:t>
            </a:fld>
            <a:endParaRPr lang="tr-TR">
              <a:solidFill>
                <a:srgbClr val="808080"/>
              </a:solidFill>
            </a:endParaRPr>
          </a:p>
        </p:txBody>
      </p:sp>
      <p:sp>
        <p:nvSpPr>
          <p:cNvPr id="164867" name="Rectangle 2"/>
          <p:cNvSpPr>
            <a:spLocks noGrp="1" noChangeArrowheads="1"/>
          </p:cNvSpPr>
          <p:nvPr>
            <p:ph type="title"/>
          </p:nvPr>
        </p:nvSpPr>
        <p:spPr/>
        <p:txBody>
          <a:bodyPr/>
          <a:lstStyle/>
          <a:p>
            <a:pPr eaLnBrk="1" hangingPunct="1"/>
            <a:r>
              <a:rPr lang="tr-TR" altLang="tr-TR" sz="2800" b="1" smtClean="0"/>
              <a:t>7. Silis (Silikon)</a:t>
            </a:r>
            <a:r>
              <a:rPr lang="tr-TR" altLang="tr-TR" smtClean="0"/>
              <a:t> </a:t>
            </a:r>
          </a:p>
        </p:txBody>
      </p:sp>
      <p:sp>
        <p:nvSpPr>
          <p:cNvPr id="147459" name="Rectangle 3"/>
          <p:cNvSpPr>
            <a:spLocks noGrp="1" noChangeArrowheads="1"/>
          </p:cNvSpPr>
          <p:nvPr>
            <p:ph type="body" idx="1"/>
          </p:nvPr>
        </p:nvSpPr>
        <p:spPr>
          <a:xfrm>
            <a:off x="457200" y="1447800"/>
            <a:ext cx="8229600" cy="4911725"/>
          </a:xfrm>
        </p:spPr>
        <p:txBody>
          <a:bodyPr/>
          <a:lstStyle/>
          <a:p>
            <a:pPr algn="just" eaLnBrk="1" hangingPunct="1">
              <a:lnSpc>
                <a:spcPct val="120000"/>
              </a:lnSpc>
              <a:defRPr/>
            </a:pPr>
            <a:r>
              <a:rPr lang="tr-TR" sz="2800" u="sng" smtClean="0">
                <a:solidFill>
                  <a:schemeClr val="accent2"/>
                </a:solidFill>
                <a:effectLst>
                  <a:outerShdw blurRad="38100" dist="38100" dir="2700000" algn="tl">
                    <a:srgbClr val="FFFFFF"/>
                  </a:outerShdw>
                </a:effectLst>
              </a:rPr>
              <a:t>Tatlı sularda silis element olarak bulunmaz</a:t>
            </a:r>
            <a:r>
              <a:rPr lang="tr-TR" sz="2800" smtClean="0">
                <a:solidFill>
                  <a:schemeClr val="accent2"/>
                </a:solidFill>
                <a:effectLst>
                  <a:outerShdw blurRad="38100" dist="38100" dir="2700000" algn="tl">
                    <a:srgbClr val="FFFFFF"/>
                  </a:outerShdw>
                </a:effectLst>
              </a:rPr>
              <a:t>. Genellikle silisyum dioksit halindedir.</a:t>
            </a:r>
            <a:r>
              <a:rPr lang="tr-TR" sz="2800" smtClean="0"/>
              <a:t> </a:t>
            </a:r>
          </a:p>
          <a:p>
            <a:pPr algn="just" eaLnBrk="1" hangingPunct="1">
              <a:lnSpc>
                <a:spcPct val="120000"/>
              </a:lnSpc>
              <a:defRPr/>
            </a:pPr>
            <a:r>
              <a:rPr lang="tr-TR" sz="2800" smtClean="0"/>
              <a:t>Dünya yüzeyindeki taş ve toprağın %60'ından fazlası silisyum dioksit (Si0</a:t>
            </a:r>
            <a:r>
              <a:rPr lang="tr-TR" sz="2800" baseline="-25000" smtClean="0"/>
              <a:t>2</a:t>
            </a:r>
            <a:r>
              <a:rPr lang="tr-TR" sz="2800" smtClean="0"/>
              <a:t>) kapsar.</a:t>
            </a:r>
          </a:p>
          <a:p>
            <a:pPr algn="just" eaLnBrk="1" hangingPunct="1">
              <a:lnSpc>
                <a:spcPct val="120000"/>
              </a:lnSpc>
              <a:defRPr/>
            </a:pPr>
            <a:r>
              <a:rPr lang="tr-TR" sz="2800" smtClean="0">
                <a:solidFill>
                  <a:schemeClr val="accent2"/>
                </a:solidFill>
              </a:rPr>
              <a:t>Bu oran dikkate alındığında silisyum dioksitçe zengin suların kirlenmemiş olduğu söylenebilir. </a:t>
            </a:r>
          </a:p>
          <a:p>
            <a:pPr algn="just" eaLnBrk="1" hangingPunct="1">
              <a:lnSpc>
                <a:spcPct val="120000"/>
              </a:lnSpc>
              <a:defRPr/>
            </a:pPr>
            <a:r>
              <a:rPr lang="tr-TR" sz="2800" smtClean="0"/>
              <a:t>Silis, diğer elementlerin aksine, bitki ve hayvanların protoplazmasının bileşiminde önemli bir element değildir. </a:t>
            </a:r>
          </a:p>
          <a:p>
            <a:pPr algn="just" eaLnBrk="1" hangingPunct="1">
              <a:lnSpc>
                <a:spcPct val="120000"/>
              </a:lnSpc>
              <a:buFontTx/>
              <a:buNone/>
              <a:defRPr/>
            </a:pPr>
            <a:endParaRPr lang="tr-TR" sz="2800" smtClean="0"/>
          </a:p>
        </p:txBody>
      </p:sp>
    </p:spTree>
    <p:extLst>
      <p:ext uri="{BB962C8B-B14F-4D97-AF65-F5344CB8AC3E}">
        <p14:creationId xmlns:p14="http://schemas.microsoft.com/office/powerpoint/2010/main" val="7669307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F4E886DA-111D-4256-97E0-99EF56EB10B4}" type="slidenum">
              <a:rPr lang="tr-TR">
                <a:solidFill>
                  <a:srgbClr val="808080"/>
                </a:solidFill>
              </a:rPr>
              <a:pPr>
                <a:defRPr/>
              </a:pPr>
              <a:t>91</a:t>
            </a:fld>
            <a:endParaRPr lang="tr-TR">
              <a:solidFill>
                <a:srgbClr val="808080"/>
              </a:solidFill>
            </a:endParaRPr>
          </a:p>
        </p:txBody>
      </p:sp>
      <p:sp>
        <p:nvSpPr>
          <p:cNvPr id="165891" name="Rectangle 2"/>
          <p:cNvSpPr>
            <a:spLocks noGrp="1" noChangeArrowheads="1"/>
          </p:cNvSpPr>
          <p:nvPr>
            <p:ph type="title"/>
          </p:nvPr>
        </p:nvSpPr>
        <p:spPr/>
        <p:txBody>
          <a:bodyPr/>
          <a:lstStyle/>
          <a:p>
            <a:pPr eaLnBrk="1" hangingPunct="1"/>
            <a:r>
              <a:rPr lang="tr-TR" altLang="tr-TR" sz="2800" b="1" smtClean="0"/>
              <a:t>7. Silis (Silikon)</a:t>
            </a:r>
          </a:p>
        </p:txBody>
      </p:sp>
      <p:sp>
        <p:nvSpPr>
          <p:cNvPr id="165892" name="Rectangle 3"/>
          <p:cNvSpPr>
            <a:spLocks noGrp="1" noChangeArrowheads="1"/>
          </p:cNvSpPr>
          <p:nvPr>
            <p:ph type="body" idx="1"/>
          </p:nvPr>
        </p:nvSpPr>
        <p:spPr>
          <a:xfrm>
            <a:off x="609600" y="1600200"/>
            <a:ext cx="8229600" cy="4530725"/>
          </a:xfrm>
        </p:spPr>
        <p:txBody>
          <a:bodyPr/>
          <a:lstStyle/>
          <a:p>
            <a:pPr algn="just" eaLnBrk="1" hangingPunct="1">
              <a:lnSpc>
                <a:spcPct val="150000"/>
              </a:lnSpc>
            </a:pPr>
            <a:r>
              <a:rPr lang="tr-TR" altLang="tr-TR" sz="2800" smtClean="0"/>
              <a:t>Bazı alglerin </a:t>
            </a:r>
            <a:r>
              <a:rPr lang="tr-TR" altLang="tr-TR" sz="2800" i="1" smtClean="0"/>
              <a:t>(Diatome) </a:t>
            </a:r>
            <a:r>
              <a:rPr lang="tr-TR" altLang="tr-TR" sz="2800" smtClean="0"/>
              <a:t>kabukları </a:t>
            </a:r>
            <a:r>
              <a:rPr lang="tr-TR" altLang="tr-TR" sz="2800" b="1" smtClean="0"/>
              <a:t>(Frustule), </a:t>
            </a:r>
            <a:r>
              <a:rPr lang="tr-TR" altLang="tr-TR" sz="2800" smtClean="0"/>
              <a:t>sarı-esmer alglerin kistleri ve bazı süngerlerin spiküllerinde bulunur. </a:t>
            </a:r>
          </a:p>
          <a:p>
            <a:pPr algn="just" eaLnBrk="1" hangingPunct="1">
              <a:lnSpc>
                <a:spcPct val="150000"/>
              </a:lnSpc>
            </a:pPr>
            <a:r>
              <a:rPr lang="tr-TR" altLang="tr-TR" sz="2800" i="1" smtClean="0">
                <a:solidFill>
                  <a:schemeClr val="accent2"/>
                </a:solidFill>
              </a:rPr>
              <a:t>Asterionella, Melosira, Tabellaria</a:t>
            </a:r>
            <a:r>
              <a:rPr lang="tr-TR" altLang="tr-TR" sz="2800" i="1" smtClean="0"/>
              <a:t> </a:t>
            </a:r>
            <a:r>
              <a:rPr lang="tr-TR" altLang="tr-TR" sz="2800" smtClean="0"/>
              <a:t>gibi diyatome popülasyonlarının gelişmesi için en azından 0.5-0.8 mg/lt Si0</a:t>
            </a:r>
            <a:r>
              <a:rPr lang="tr-TR" altLang="tr-TR" sz="2800" baseline="-25000" smtClean="0"/>
              <a:t>2</a:t>
            </a:r>
            <a:r>
              <a:rPr lang="tr-TR" altLang="tr-TR" sz="2800" smtClean="0"/>
              <a:t> bulunması gereklidir. </a:t>
            </a:r>
          </a:p>
        </p:txBody>
      </p:sp>
    </p:spTree>
    <p:extLst>
      <p:ext uri="{BB962C8B-B14F-4D97-AF65-F5344CB8AC3E}">
        <p14:creationId xmlns:p14="http://schemas.microsoft.com/office/powerpoint/2010/main" val="32884823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Slayt Numarası Yer Tutucusu"/>
          <p:cNvSpPr>
            <a:spLocks noGrp="1"/>
          </p:cNvSpPr>
          <p:nvPr>
            <p:ph type="sldNum" sz="quarter" idx="12"/>
          </p:nvPr>
        </p:nvSpPr>
        <p:spPr/>
        <p:txBody>
          <a:bodyPr/>
          <a:lstStyle/>
          <a:p>
            <a:pPr>
              <a:defRPr/>
            </a:pPr>
            <a:fld id="{B3066217-99A0-4042-9981-0352E7DDB476}" type="slidenum">
              <a:rPr lang="tr-TR">
                <a:solidFill>
                  <a:srgbClr val="808080"/>
                </a:solidFill>
              </a:rPr>
              <a:pPr>
                <a:defRPr/>
              </a:pPr>
              <a:t>92</a:t>
            </a:fld>
            <a:endParaRPr lang="tr-TR">
              <a:solidFill>
                <a:srgbClr val="808080"/>
              </a:solidFill>
            </a:endParaRPr>
          </a:p>
        </p:txBody>
      </p:sp>
      <p:pic>
        <p:nvPicPr>
          <p:cNvPr id="166915" name="Picture 7" descr="granu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55626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6" name="Picture 5" descr="asterionella_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48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7" name="Picture 9" descr="MTUTabellaria_fenestr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8" name="Text Box 10"/>
          <p:cNvSpPr txBox="1">
            <a:spLocks noChangeArrowheads="1"/>
          </p:cNvSpPr>
          <p:nvPr/>
        </p:nvSpPr>
        <p:spPr bwMode="auto">
          <a:xfrm>
            <a:off x="5715000" y="3557588"/>
            <a:ext cx="1268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fontAlgn="base" hangingPunct="1">
              <a:spcBef>
                <a:spcPct val="0"/>
              </a:spcBef>
              <a:spcAft>
                <a:spcPct val="0"/>
              </a:spcAft>
            </a:pPr>
            <a:r>
              <a:rPr kumimoji="0" lang="tr-TR" altLang="tr-TR" sz="2000" b="1" i="1">
                <a:solidFill>
                  <a:srgbClr val="FF0000"/>
                </a:solidFill>
              </a:rPr>
              <a:t>Tabellaria</a:t>
            </a:r>
          </a:p>
        </p:txBody>
      </p:sp>
      <p:sp>
        <p:nvSpPr>
          <p:cNvPr id="166919" name="Rectangle 11"/>
          <p:cNvSpPr>
            <a:spLocks noChangeArrowheads="1"/>
          </p:cNvSpPr>
          <p:nvPr/>
        </p:nvSpPr>
        <p:spPr bwMode="auto">
          <a:xfrm>
            <a:off x="0" y="3405188"/>
            <a:ext cx="1514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fontAlgn="base" hangingPunct="1">
              <a:spcBef>
                <a:spcPct val="0"/>
              </a:spcBef>
              <a:spcAft>
                <a:spcPct val="0"/>
              </a:spcAft>
            </a:pPr>
            <a:r>
              <a:rPr kumimoji="0" lang="tr-TR" altLang="tr-TR" sz="2000" b="1" i="1">
                <a:solidFill>
                  <a:srgbClr val="FF0000"/>
                </a:solidFill>
              </a:rPr>
              <a:t>Asterionella,</a:t>
            </a:r>
          </a:p>
        </p:txBody>
      </p:sp>
      <p:sp>
        <p:nvSpPr>
          <p:cNvPr id="166920" name="Rectangle 12"/>
          <p:cNvSpPr>
            <a:spLocks noChangeArrowheads="1"/>
          </p:cNvSpPr>
          <p:nvPr/>
        </p:nvSpPr>
        <p:spPr bwMode="auto">
          <a:xfrm>
            <a:off x="8077200" y="3405188"/>
            <a:ext cx="1176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fontAlgn="base" hangingPunct="1">
              <a:spcBef>
                <a:spcPct val="0"/>
              </a:spcBef>
              <a:spcAft>
                <a:spcPct val="0"/>
              </a:spcAft>
            </a:pPr>
            <a:r>
              <a:rPr kumimoji="0" lang="tr-TR" altLang="tr-TR" sz="2000" b="1" i="1">
                <a:solidFill>
                  <a:srgbClr val="FF0000"/>
                </a:solidFill>
              </a:rPr>
              <a:t>Melosira,</a:t>
            </a:r>
          </a:p>
        </p:txBody>
      </p:sp>
    </p:spTree>
    <p:extLst>
      <p:ext uri="{BB962C8B-B14F-4D97-AF65-F5344CB8AC3E}">
        <p14:creationId xmlns:p14="http://schemas.microsoft.com/office/powerpoint/2010/main" val="35757738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0405C626-165C-4651-A836-84B46D5B2B8C}" type="slidenum">
              <a:rPr lang="tr-TR">
                <a:solidFill>
                  <a:srgbClr val="808080"/>
                </a:solidFill>
              </a:rPr>
              <a:pPr>
                <a:defRPr/>
              </a:pPr>
              <a:t>93</a:t>
            </a:fld>
            <a:endParaRPr lang="tr-TR">
              <a:solidFill>
                <a:srgbClr val="808080"/>
              </a:solidFill>
            </a:endParaRPr>
          </a:p>
        </p:txBody>
      </p:sp>
      <p:sp>
        <p:nvSpPr>
          <p:cNvPr id="167939" name="Rectangle 2"/>
          <p:cNvSpPr>
            <a:spLocks noGrp="1" noChangeArrowheads="1"/>
          </p:cNvSpPr>
          <p:nvPr>
            <p:ph type="title"/>
          </p:nvPr>
        </p:nvSpPr>
        <p:spPr>
          <a:xfrm>
            <a:off x="381000" y="622300"/>
            <a:ext cx="8001000" cy="506413"/>
          </a:xfrm>
        </p:spPr>
        <p:txBody>
          <a:bodyPr/>
          <a:lstStyle/>
          <a:p>
            <a:pPr eaLnBrk="1" hangingPunct="1"/>
            <a:r>
              <a:rPr lang="tr-TR" altLang="tr-TR" sz="2400" b="1" smtClean="0"/>
              <a:t>8. Diğer Elementler</a:t>
            </a:r>
            <a:r>
              <a:rPr lang="tr-TR" altLang="tr-TR" sz="3200" smtClean="0"/>
              <a:t> </a:t>
            </a:r>
          </a:p>
        </p:txBody>
      </p:sp>
      <p:sp>
        <p:nvSpPr>
          <p:cNvPr id="167940" name="Rectangle 3"/>
          <p:cNvSpPr>
            <a:spLocks noGrp="1" noChangeArrowheads="1"/>
          </p:cNvSpPr>
          <p:nvPr>
            <p:ph type="body" idx="1"/>
          </p:nvPr>
        </p:nvSpPr>
        <p:spPr>
          <a:xfrm>
            <a:off x="457200" y="2057400"/>
            <a:ext cx="8382000" cy="4114800"/>
          </a:xfrm>
        </p:spPr>
        <p:txBody>
          <a:bodyPr/>
          <a:lstStyle/>
          <a:p>
            <a:pPr algn="just" eaLnBrk="1" hangingPunct="1">
              <a:lnSpc>
                <a:spcPct val="120000"/>
              </a:lnSpc>
            </a:pPr>
            <a:r>
              <a:rPr lang="tr-TR" altLang="tr-TR" sz="2800" smtClean="0"/>
              <a:t>Doğal sularda bu elementlere ek olarak diğer elementler de çok az miktarlarda bulunurlar.</a:t>
            </a:r>
          </a:p>
          <a:p>
            <a:pPr algn="just" eaLnBrk="1" hangingPunct="1">
              <a:lnSpc>
                <a:spcPct val="120000"/>
              </a:lnSpc>
              <a:buFontTx/>
              <a:buNone/>
            </a:pPr>
            <a:endParaRPr lang="tr-TR" altLang="tr-TR" sz="2800" smtClean="0"/>
          </a:p>
          <a:p>
            <a:pPr algn="just" eaLnBrk="1" hangingPunct="1">
              <a:lnSpc>
                <a:spcPct val="120000"/>
              </a:lnSpc>
            </a:pPr>
            <a:r>
              <a:rPr lang="tr-TR" altLang="tr-TR" sz="2800" smtClean="0"/>
              <a:t> </a:t>
            </a:r>
            <a:r>
              <a:rPr lang="tr-TR" altLang="tr-TR" sz="2800" smtClean="0">
                <a:solidFill>
                  <a:srgbClr val="0099FF"/>
                </a:solidFill>
              </a:rPr>
              <a:t>İz </a:t>
            </a:r>
            <a:r>
              <a:rPr lang="tr-TR" altLang="tr-TR" sz="2800" b="1" smtClean="0">
                <a:solidFill>
                  <a:srgbClr val="0099FF"/>
                </a:solidFill>
              </a:rPr>
              <a:t>element </a:t>
            </a:r>
            <a:r>
              <a:rPr lang="tr-TR" altLang="tr-TR" sz="2800" smtClean="0">
                <a:solidFill>
                  <a:srgbClr val="0099FF"/>
                </a:solidFill>
              </a:rPr>
              <a:t>veya </a:t>
            </a:r>
            <a:r>
              <a:rPr lang="tr-TR" altLang="tr-TR" sz="2800" b="1" smtClean="0">
                <a:solidFill>
                  <a:srgbClr val="0099FF"/>
                </a:solidFill>
              </a:rPr>
              <a:t>mikronütrient</a:t>
            </a:r>
            <a:r>
              <a:rPr lang="tr-TR" altLang="tr-TR" sz="2800" b="1" smtClean="0"/>
              <a:t> </a:t>
            </a:r>
            <a:r>
              <a:rPr lang="tr-TR" altLang="tr-TR" sz="2800" smtClean="0"/>
              <a:t>denen bu elementlerden </a:t>
            </a:r>
            <a:r>
              <a:rPr lang="tr-TR" altLang="tr-TR" sz="2800" smtClean="0">
                <a:solidFill>
                  <a:schemeClr val="accent2"/>
                </a:solidFill>
              </a:rPr>
              <a:t>Manganez (Mn);</a:t>
            </a:r>
            <a:r>
              <a:rPr lang="tr-TR" altLang="tr-TR" sz="2800" smtClean="0"/>
              <a:t> klorofilli bitkilerin bir bileşeni olmakla birlikte miktarı çok azdır. </a:t>
            </a:r>
          </a:p>
          <a:p>
            <a:pPr algn="just" eaLnBrk="1" hangingPunct="1">
              <a:lnSpc>
                <a:spcPct val="120000"/>
              </a:lnSpc>
            </a:pPr>
            <a:endParaRPr lang="tr-TR" altLang="tr-TR" sz="2800" smtClean="0"/>
          </a:p>
        </p:txBody>
      </p:sp>
    </p:spTree>
    <p:extLst>
      <p:ext uri="{BB962C8B-B14F-4D97-AF65-F5344CB8AC3E}">
        <p14:creationId xmlns:p14="http://schemas.microsoft.com/office/powerpoint/2010/main" val="14020953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B7A7DD22-67DE-42FD-9B2E-967F3FDBBCC0}" type="slidenum">
              <a:rPr lang="tr-TR">
                <a:solidFill>
                  <a:srgbClr val="808080"/>
                </a:solidFill>
              </a:rPr>
              <a:pPr>
                <a:defRPr/>
              </a:pPr>
              <a:t>94</a:t>
            </a:fld>
            <a:endParaRPr lang="tr-TR">
              <a:solidFill>
                <a:srgbClr val="808080"/>
              </a:solidFill>
            </a:endParaRPr>
          </a:p>
        </p:txBody>
      </p:sp>
      <p:sp>
        <p:nvSpPr>
          <p:cNvPr id="168963" name="Rectangle 2"/>
          <p:cNvSpPr>
            <a:spLocks noGrp="1" noChangeArrowheads="1"/>
          </p:cNvSpPr>
          <p:nvPr>
            <p:ph type="body" idx="1"/>
          </p:nvPr>
        </p:nvSpPr>
        <p:spPr>
          <a:xfrm>
            <a:off x="457200" y="1447800"/>
            <a:ext cx="8077200" cy="4495800"/>
          </a:xfrm>
        </p:spPr>
        <p:txBody>
          <a:bodyPr/>
          <a:lstStyle/>
          <a:p>
            <a:pPr algn="just" eaLnBrk="1" hangingPunct="1">
              <a:lnSpc>
                <a:spcPct val="120000"/>
              </a:lnSpc>
            </a:pPr>
            <a:r>
              <a:rPr lang="tr-TR" altLang="tr-TR" sz="2800" smtClean="0"/>
              <a:t>Bitki ve hayvanların gereksinimidir. Planktonik canlıların enzim sistemlerini aktive ederek büyümelerini sağlar. </a:t>
            </a:r>
          </a:p>
          <a:p>
            <a:pPr algn="just" eaLnBrk="1" hangingPunct="1">
              <a:lnSpc>
                <a:spcPct val="120000"/>
              </a:lnSpc>
            </a:pPr>
            <a:r>
              <a:rPr lang="tr-TR" altLang="tr-TR" sz="2800" smtClean="0"/>
              <a:t>Mangan suya çevredeki toprak ve kayalardan geçer, % 0.5 dolayında bir miktar sucul canlılar için yeterlidir. Oksijene karşı duyarlı olmadığından suyun her tabakasında bulunabilir. Demirinkine benzer bir rolü vardır.</a:t>
            </a:r>
          </a:p>
        </p:txBody>
      </p:sp>
    </p:spTree>
    <p:extLst>
      <p:ext uri="{BB962C8B-B14F-4D97-AF65-F5344CB8AC3E}">
        <p14:creationId xmlns:p14="http://schemas.microsoft.com/office/powerpoint/2010/main" val="24212503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7D4C6569-C66A-4A16-989A-73E7D2EA4CD9}" type="slidenum">
              <a:rPr lang="tr-TR">
                <a:solidFill>
                  <a:srgbClr val="808080"/>
                </a:solidFill>
              </a:rPr>
              <a:pPr>
                <a:defRPr/>
              </a:pPr>
              <a:t>95</a:t>
            </a:fld>
            <a:endParaRPr lang="tr-TR">
              <a:solidFill>
                <a:srgbClr val="808080"/>
              </a:solidFill>
            </a:endParaRPr>
          </a:p>
        </p:txBody>
      </p:sp>
      <p:sp>
        <p:nvSpPr>
          <p:cNvPr id="169987" name="Rectangle 2"/>
          <p:cNvSpPr>
            <a:spLocks noGrp="1" noChangeArrowheads="1"/>
          </p:cNvSpPr>
          <p:nvPr>
            <p:ph type="title"/>
          </p:nvPr>
        </p:nvSpPr>
        <p:spPr>
          <a:xfrm>
            <a:off x="381000" y="458788"/>
            <a:ext cx="8001000" cy="728662"/>
          </a:xfrm>
        </p:spPr>
        <p:txBody>
          <a:bodyPr/>
          <a:lstStyle/>
          <a:p>
            <a:pPr eaLnBrk="1" hangingPunct="1"/>
            <a:r>
              <a:rPr lang="tr-TR" altLang="tr-TR" sz="2800" b="1" smtClean="0"/>
              <a:t>8. Diğer Elementler</a:t>
            </a:r>
          </a:p>
        </p:txBody>
      </p:sp>
      <p:sp>
        <p:nvSpPr>
          <p:cNvPr id="169988" name="Rectangle 3"/>
          <p:cNvSpPr>
            <a:spLocks noGrp="1" noChangeArrowheads="1"/>
          </p:cNvSpPr>
          <p:nvPr>
            <p:ph type="body" idx="1"/>
          </p:nvPr>
        </p:nvSpPr>
        <p:spPr>
          <a:xfrm>
            <a:off x="457200" y="1600200"/>
            <a:ext cx="8229600" cy="4343400"/>
          </a:xfrm>
        </p:spPr>
        <p:txBody>
          <a:bodyPr/>
          <a:lstStyle/>
          <a:p>
            <a:pPr algn="just" eaLnBrk="1" hangingPunct="1">
              <a:lnSpc>
                <a:spcPct val="80000"/>
              </a:lnSpc>
            </a:pPr>
            <a:r>
              <a:rPr lang="tr-TR" altLang="tr-TR" sz="2800" smtClean="0">
                <a:solidFill>
                  <a:schemeClr val="accent2"/>
                </a:solidFill>
              </a:rPr>
              <a:t>Alüminyum, çinko ve bakır</a:t>
            </a:r>
            <a:r>
              <a:rPr lang="tr-TR" altLang="tr-TR" sz="2800" smtClean="0"/>
              <a:t> da doğal sularda değişik miktarlarda bulunur. Bakır ve çinko suda demir ve manganez gibi davranır ve oksitlendiğinden erimez. </a:t>
            </a:r>
          </a:p>
          <a:p>
            <a:pPr algn="just" eaLnBrk="1" hangingPunct="1">
              <a:lnSpc>
                <a:spcPct val="80000"/>
              </a:lnSpc>
            </a:pPr>
            <a:endParaRPr lang="tr-TR" altLang="tr-TR" sz="2800" smtClean="0"/>
          </a:p>
          <a:p>
            <a:pPr algn="just" eaLnBrk="1" hangingPunct="1">
              <a:lnSpc>
                <a:spcPct val="80000"/>
              </a:lnSpc>
            </a:pPr>
            <a:r>
              <a:rPr lang="tr-TR" altLang="tr-TR" sz="2800" smtClean="0"/>
              <a:t>Buna karşılık </a:t>
            </a:r>
            <a:r>
              <a:rPr lang="tr-TR" altLang="tr-TR" sz="2800" smtClean="0">
                <a:solidFill>
                  <a:srgbClr val="0099FF"/>
                </a:solidFill>
              </a:rPr>
              <a:t>vanadium, krom ve selenyum</a:t>
            </a:r>
            <a:r>
              <a:rPr lang="tr-TR" altLang="tr-TR" sz="2800" smtClean="0"/>
              <a:t> oksitlendiği zaman erir. </a:t>
            </a:r>
          </a:p>
          <a:p>
            <a:pPr algn="just" eaLnBrk="1" hangingPunct="1">
              <a:lnSpc>
                <a:spcPct val="80000"/>
              </a:lnSpc>
            </a:pPr>
            <a:endParaRPr lang="tr-TR" altLang="tr-TR" sz="2800" smtClean="0"/>
          </a:p>
          <a:p>
            <a:pPr algn="just" eaLnBrk="1" hangingPunct="1">
              <a:lnSpc>
                <a:spcPct val="80000"/>
              </a:lnSpc>
            </a:pPr>
            <a:r>
              <a:rPr lang="tr-TR" altLang="tr-TR" sz="2800" smtClean="0"/>
              <a:t>Suda en az bulunan iz elementler </a:t>
            </a:r>
            <a:r>
              <a:rPr lang="tr-TR" altLang="tr-TR" sz="2800" smtClean="0">
                <a:solidFill>
                  <a:schemeClr val="tx2"/>
                </a:solidFill>
              </a:rPr>
              <a:t>bor, kadmium, iyot, rubidium</a:t>
            </a:r>
            <a:r>
              <a:rPr lang="tr-TR" altLang="tr-TR" sz="2800" smtClean="0"/>
              <a:t> ve zehirli olarak </a:t>
            </a:r>
            <a:r>
              <a:rPr lang="tr-TR" altLang="tr-TR" sz="2800" smtClean="0">
                <a:solidFill>
                  <a:srgbClr val="FF99CC"/>
                </a:solidFill>
              </a:rPr>
              <a:t>kurşun, civa ve arseniktir</a:t>
            </a:r>
            <a:r>
              <a:rPr lang="tr-TR" altLang="tr-TR" sz="2800" smtClean="0"/>
              <a:t>.</a:t>
            </a:r>
          </a:p>
        </p:txBody>
      </p:sp>
    </p:spTree>
    <p:extLst>
      <p:ext uri="{BB962C8B-B14F-4D97-AF65-F5344CB8AC3E}">
        <p14:creationId xmlns:p14="http://schemas.microsoft.com/office/powerpoint/2010/main" val="142879120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AC53B9BF-8B5C-4293-9A94-77707941EC1D}" type="slidenum">
              <a:rPr lang="tr-TR">
                <a:solidFill>
                  <a:srgbClr val="808080"/>
                </a:solidFill>
              </a:rPr>
              <a:pPr>
                <a:defRPr/>
              </a:pPr>
              <a:t>96</a:t>
            </a:fld>
            <a:endParaRPr lang="tr-TR">
              <a:solidFill>
                <a:srgbClr val="808080"/>
              </a:solidFill>
            </a:endParaRPr>
          </a:p>
        </p:txBody>
      </p:sp>
      <p:sp>
        <p:nvSpPr>
          <p:cNvPr id="171011" name="Rectangle 2"/>
          <p:cNvSpPr>
            <a:spLocks noGrp="1" noChangeArrowheads="1"/>
          </p:cNvSpPr>
          <p:nvPr>
            <p:ph type="title"/>
          </p:nvPr>
        </p:nvSpPr>
        <p:spPr>
          <a:xfrm>
            <a:off x="533400" y="457200"/>
            <a:ext cx="8229600" cy="609600"/>
          </a:xfrm>
        </p:spPr>
        <p:txBody>
          <a:bodyPr/>
          <a:lstStyle/>
          <a:p>
            <a:pPr eaLnBrk="1" hangingPunct="1"/>
            <a:r>
              <a:rPr lang="tr-TR" altLang="tr-TR" sz="2400" b="1" smtClean="0"/>
              <a:t>           8. Diğer Elementler</a:t>
            </a:r>
          </a:p>
        </p:txBody>
      </p:sp>
      <p:sp>
        <p:nvSpPr>
          <p:cNvPr id="171012" name="Rectangle 3"/>
          <p:cNvSpPr>
            <a:spLocks noGrp="1" noChangeArrowheads="1"/>
          </p:cNvSpPr>
          <p:nvPr>
            <p:ph type="body" idx="1"/>
          </p:nvPr>
        </p:nvSpPr>
        <p:spPr>
          <a:xfrm>
            <a:off x="685800" y="1295400"/>
            <a:ext cx="7772400" cy="4065588"/>
          </a:xfrm>
        </p:spPr>
        <p:txBody>
          <a:bodyPr/>
          <a:lstStyle/>
          <a:p>
            <a:pPr algn="just" eaLnBrk="1" hangingPunct="1">
              <a:lnSpc>
                <a:spcPct val="130000"/>
              </a:lnSpc>
            </a:pPr>
            <a:r>
              <a:rPr lang="tr-TR" altLang="tr-TR" sz="2800" smtClean="0"/>
              <a:t>Ağır metallerden </a:t>
            </a:r>
            <a:r>
              <a:rPr lang="tr-TR" altLang="tr-TR" sz="2800" smtClean="0">
                <a:solidFill>
                  <a:schemeClr val="accent2"/>
                </a:solidFill>
              </a:rPr>
              <a:t>molibden (Mo),</a:t>
            </a:r>
            <a:r>
              <a:rPr lang="tr-TR" altLang="tr-TR" sz="2800" smtClean="0"/>
              <a:t> yedi sabit ve beş radyoaktif izotopa sahiptir. </a:t>
            </a:r>
          </a:p>
          <a:p>
            <a:pPr algn="just" eaLnBrk="1" hangingPunct="1">
              <a:lnSpc>
                <a:spcPct val="130000"/>
              </a:lnSpc>
            </a:pPr>
            <a:r>
              <a:rPr lang="tr-TR" altLang="tr-TR" sz="2800" smtClean="0"/>
              <a:t>Yüksek bitkilerin büyümesi üzerindeki etkisi eskiden beri bilinir. </a:t>
            </a:r>
          </a:p>
          <a:p>
            <a:pPr algn="just" eaLnBrk="1" hangingPunct="1">
              <a:lnSpc>
                <a:spcPct val="130000"/>
              </a:lnSpc>
            </a:pPr>
            <a:r>
              <a:rPr lang="tr-TR" altLang="tr-TR" sz="2800" smtClean="0"/>
              <a:t>Bu elementin eksikliği primer prodüktiviteyi sınırlar. Molibdenin suya verilmesi halinde alg büyümesi uyarılır. </a:t>
            </a:r>
          </a:p>
        </p:txBody>
      </p:sp>
    </p:spTree>
    <p:extLst>
      <p:ext uri="{BB962C8B-B14F-4D97-AF65-F5344CB8AC3E}">
        <p14:creationId xmlns:p14="http://schemas.microsoft.com/office/powerpoint/2010/main" val="180380942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707A6E31-2D6B-4888-BEA3-DF0634B53175}" type="slidenum">
              <a:rPr lang="tr-TR">
                <a:solidFill>
                  <a:srgbClr val="808080"/>
                </a:solidFill>
              </a:rPr>
              <a:pPr>
                <a:defRPr/>
              </a:pPr>
              <a:t>97</a:t>
            </a:fld>
            <a:endParaRPr lang="tr-TR">
              <a:solidFill>
                <a:srgbClr val="808080"/>
              </a:solidFill>
            </a:endParaRPr>
          </a:p>
        </p:txBody>
      </p:sp>
      <p:sp>
        <p:nvSpPr>
          <p:cNvPr id="172035" name="Rectangle 2"/>
          <p:cNvSpPr>
            <a:spLocks noGrp="1" noChangeArrowheads="1"/>
          </p:cNvSpPr>
          <p:nvPr>
            <p:ph type="title"/>
          </p:nvPr>
        </p:nvSpPr>
        <p:spPr>
          <a:xfrm>
            <a:off x="533400" y="381000"/>
            <a:ext cx="8229600" cy="685800"/>
          </a:xfrm>
        </p:spPr>
        <p:txBody>
          <a:bodyPr/>
          <a:lstStyle/>
          <a:p>
            <a:pPr eaLnBrk="1" hangingPunct="1"/>
            <a:r>
              <a:rPr lang="tr-TR" altLang="tr-TR" sz="2800" b="1" smtClean="0"/>
              <a:t>          8. Diğer Elementler</a:t>
            </a:r>
          </a:p>
        </p:txBody>
      </p:sp>
      <p:sp>
        <p:nvSpPr>
          <p:cNvPr id="172036" name="Rectangle 3"/>
          <p:cNvSpPr>
            <a:spLocks noGrp="1" noChangeArrowheads="1"/>
          </p:cNvSpPr>
          <p:nvPr>
            <p:ph type="body" idx="1"/>
          </p:nvPr>
        </p:nvSpPr>
        <p:spPr>
          <a:xfrm>
            <a:off x="609600" y="1371600"/>
            <a:ext cx="8229600" cy="4530725"/>
          </a:xfrm>
        </p:spPr>
        <p:txBody>
          <a:bodyPr/>
          <a:lstStyle/>
          <a:p>
            <a:pPr algn="just" eaLnBrk="1" hangingPunct="1">
              <a:lnSpc>
                <a:spcPct val="120000"/>
              </a:lnSpc>
            </a:pPr>
            <a:r>
              <a:rPr lang="tr-TR" altLang="tr-TR" sz="2800" smtClean="0">
                <a:solidFill>
                  <a:schemeClr val="accent2"/>
                </a:solidFill>
              </a:rPr>
              <a:t>Kobalt (Co),</a:t>
            </a:r>
            <a:r>
              <a:rPr lang="tr-TR" altLang="tr-TR" sz="2800" smtClean="0"/>
              <a:t> yaşam için temel iz elementlerdendir. Eksikliğinde bazı enzimlerin aktivasyonu durur. </a:t>
            </a:r>
          </a:p>
          <a:p>
            <a:pPr algn="just" eaLnBrk="1" hangingPunct="1">
              <a:lnSpc>
                <a:spcPct val="120000"/>
              </a:lnSpc>
            </a:pPr>
            <a:r>
              <a:rPr lang="tr-TR" altLang="tr-TR" sz="2800" smtClean="0"/>
              <a:t>Kobalt sadece B12 vitamininde cyanocobalamin olarak bulunur. </a:t>
            </a:r>
          </a:p>
          <a:p>
            <a:pPr algn="just" eaLnBrk="1" hangingPunct="1">
              <a:lnSpc>
                <a:spcPct val="120000"/>
              </a:lnSpc>
            </a:pPr>
            <a:r>
              <a:rPr lang="tr-TR" altLang="tr-TR" sz="2800" smtClean="0"/>
              <a:t>Mavi-yeşil alglerin çoğunun siyanakobalamine gereksinimi vardır ve onu sentezleyebilirler. Bu da çevrede kobalt kaynağının bulunmasına bağlıdır.</a:t>
            </a:r>
          </a:p>
        </p:txBody>
      </p:sp>
    </p:spTree>
    <p:extLst>
      <p:ext uri="{BB962C8B-B14F-4D97-AF65-F5344CB8AC3E}">
        <p14:creationId xmlns:p14="http://schemas.microsoft.com/office/powerpoint/2010/main" val="8320779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6BE2173A-98EE-4263-864F-D87F6AFFFB75}" type="slidenum">
              <a:rPr lang="tr-TR">
                <a:solidFill>
                  <a:srgbClr val="808080"/>
                </a:solidFill>
              </a:rPr>
              <a:pPr>
                <a:defRPr/>
              </a:pPr>
              <a:t>98</a:t>
            </a:fld>
            <a:endParaRPr lang="tr-TR">
              <a:solidFill>
                <a:srgbClr val="808080"/>
              </a:solidFill>
            </a:endParaRPr>
          </a:p>
        </p:txBody>
      </p:sp>
      <p:sp>
        <p:nvSpPr>
          <p:cNvPr id="173059" name="Rectangle 2"/>
          <p:cNvSpPr>
            <a:spLocks noGrp="1" noChangeArrowheads="1"/>
          </p:cNvSpPr>
          <p:nvPr>
            <p:ph type="title"/>
          </p:nvPr>
        </p:nvSpPr>
        <p:spPr>
          <a:xfrm>
            <a:off x="381000" y="512763"/>
            <a:ext cx="8001000" cy="504825"/>
          </a:xfrm>
        </p:spPr>
        <p:txBody>
          <a:bodyPr/>
          <a:lstStyle/>
          <a:p>
            <a:pPr eaLnBrk="1" hangingPunct="1"/>
            <a:r>
              <a:rPr lang="tr-TR" altLang="tr-TR" sz="2800" b="1" smtClean="0"/>
              <a:t>8. Diğer Elementler</a:t>
            </a:r>
          </a:p>
        </p:txBody>
      </p:sp>
      <p:sp>
        <p:nvSpPr>
          <p:cNvPr id="154627" name="Rectangle 3"/>
          <p:cNvSpPr>
            <a:spLocks noGrp="1" noChangeArrowheads="1"/>
          </p:cNvSpPr>
          <p:nvPr>
            <p:ph type="body" idx="1"/>
          </p:nvPr>
        </p:nvSpPr>
        <p:spPr>
          <a:xfrm>
            <a:off x="457200" y="1447800"/>
            <a:ext cx="8229600" cy="4648200"/>
          </a:xfrm>
        </p:spPr>
        <p:txBody>
          <a:bodyPr/>
          <a:lstStyle/>
          <a:p>
            <a:pPr algn="just" eaLnBrk="1" hangingPunct="1">
              <a:lnSpc>
                <a:spcPct val="130000"/>
              </a:lnSpc>
              <a:defRPr/>
            </a:pPr>
            <a:r>
              <a:rPr lang="tr-TR" sz="2400" smtClean="0"/>
              <a:t>Limnolojik olarak incelenen iz elementlerden biri de </a:t>
            </a:r>
            <a:r>
              <a:rPr lang="tr-TR" sz="2800" b="1" smtClean="0">
                <a:solidFill>
                  <a:schemeClr val="accent2"/>
                </a:solidFill>
                <a:effectLst>
                  <a:outerShdw blurRad="38100" dist="38100" dir="2700000" algn="tl">
                    <a:srgbClr val="FFFFFF"/>
                  </a:outerShdw>
                </a:effectLst>
              </a:rPr>
              <a:t>bakır</a:t>
            </a:r>
            <a:r>
              <a:rPr lang="tr-TR" sz="2400" smtClean="0"/>
              <a:t>dır. </a:t>
            </a:r>
          </a:p>
          <a:p>
            <a:pPr algn="just" eaLnBrk="1" hangingPunct="1">
              <a:lnSpc>
                <a:spcPct val="130000"/>
              </a:lnSpc>
              <a:defRPr/>
            </a:pPr>
            <a:r>
              <a:rPr lang="tr-TR" sz="2400" smtClean="0">
                <a:solidFill>
                  <a:srgbClr val="0099FF"/>
                </a:solidFill>
              </a:rPr>
              <a:t>Bakır(Cu)ın CuS0</a:t>
            </a:r>
            <a:r>
              <a:rPr lang="tr-TR" sz="2400" baseline="-25000" smtClean="0">
                <a:solidFill>
                  <a:srgbClr val="0099FF"/>
                </a:solidFill>
              </a:rPr>
              <a:t>4</a:t>
            </a:r>
            <a:r>
              <a:rPr lang="tr-TR" sz="2400" smtClean="0">
                <a:solidFill>
                  <a:srgbClr val="0099FF"/>
                </a:solidFill>
              </a:rPr>
              <a:t>5H</a:t>
            </a:r>
            <a:r>
              <a:rPr lang="tr-TR" sz="2400" baseline="-25000" smtClean="0">
                <a:solidFill>
                  <a:srgbClr val="0099FF"/>
                </a:solidFill>
              </a:rPr>
              <a:t>2</a:t>
            </a:r>
            <a:r>
              <a:rPr lang="tr-TR" sz="2400" smtClean="0">
                <a:solidFill>
                  <a:srgbClr val="0099FF"/>
                </a:solidFill>
              </a:rPr>
              <a:t>0 formu yıllarca sucul ortamlarda </a:t>
            </a:r>
            <a:r>
              <a:rPr lang="tr-TR" sz="2400" b="1" smtClean="0">
                <a:solidFill>
                  <a:srgbClr val="0099FF"/>
                </a:solidFill>
              </a:rPr>
              <a:t>algisid</a:t>
            </a:r>
            <a:r>
              <a:rPr lang="tr-TR" sz="2400" b="1" smtClean="0"/>
              <a:t> </a:t>
            </a:r>
            <a:r>
              <a:rPr lang="tr-TR" sz="2400" smtClean="0"/>
              <a:t>olarak kullanılmıştır. Bakır karbonat olarak sert sulu göllerin sedimanlarında birikerek dip faunasına zararlı olabilir.</a:t>
            </a:r>
          </a:p>
          <a:p>
            <a:pPr algn="just" eaLnBrk="1" hangingPunct="1">
              <a:lnSpc>
                <a:spcPct val="130000"/>
              </a:lnSpc>
              <a:defRPr/>
            </a:pPr>
            <a:r>
              <a:rPr lang="tr-TR" sz="2400" smtClean="0"/>
              <a:t> </a:t>
            </a:r>
            <a:r>
              <a:rPr lang="tr-TR" sz="2400" smtClean="0">
                <a:solidFill>
                  <a:srgbClr val="FF99CC"/>
                </a:solidFill>
              </a:rPr>
              <a:t>Bakır karbonat yıllarca </a:t>
            </a:r>
            <a:r>
              <a:rPr lang="tr-TR" sz="2400" b="1" smtClean="0">
                <a:solidFill>
                  <a:srgbClr val="FF99CC"/>
                </a:solidFill>
              </a:rPr>
              <a:t>"yüzücü uyuzu" </a:t>
            </a:r>
            <a:r>
              <a:rPr lang="tr-TR" sz="2400" smtClean="0">
                <a:solidFill>
                  <a:srgbClr val="FF99CC"/>
                </a:solidFill>
              </a:rPr>
              <a:t>denen deri iltihabına</a:t>
            </a:r>
            <a:r>
              <a:rPr lang="tr-TR" sz="2400" smtClean="0"/>
              <a:t> neden olan sülüklerin (Plathyhelmintes) larval dönemlerini geçirdikleri salyangozları öldürmede kullanılmıştır. </a:t>
            </a:r>
          </a:p>
        </p:txBody>
      </p:sp>
    </p:spTree>
    <p:extLst>
      <p:ext uri="{BB962C8B-B14F-4D97-AF65-F5344CB8AC3E}">
        <p14:creationId xmlns:p14="http://schemas.microsoft.com/office/powerpoint/2010/main" val="10624737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5785827C-A7E3-440C-B37D-16A490981E52}" type="slidenum">
              <a:rPr lang="tr-TR">
                <a:solidFill>
                  <a:srgbClr val="808080"/>
                </a:solidFill>
              </a:rPr>
              <a:pPr>
                <a:defRPr/>
              </a:pPr>
              <a:t>99</a:t>
            </a:fld>
            <a:endParaRPr lang="tr-TR">
              <a:solidFill>
                <a:srgbClr val="808080"/>
              </a:solidFill>
            </a:endParaRPr>
          </a:p>
        </p:txBody>
      </p:sp>
      <p:sp>
        <p:nvSpPr>
          <p:cNvPr id="174083" name="Rectangle 2"/>
          <p:cNvSpPr>
            <a:spLocks noGrp="1" noChangeArrowheads="1"/>
          </p:cNvSpPr>
          <p:nvPr>
            <p:ph type="title"/>
          </p:nvPr>
        </p:nvSpPr>
        <p:spPr>
          <a:xfrm>
            <a:off x="381000" y="622300"/>
            <a:ext cx="8001000" cy="541338"/>
          </a:xfrm>
        </p:spPr>
        <p:txBody>
          <a:bodyPr/>
          <a:lstStyle/>
          <a:p>
            <a:pPr eaLnBrk="1" hangingPunct="1"/>
            <a:r>
              <a:rPr lang="tr-TR" altLang="tr-TR" sz="2800" b="1" smtClean="0"/>
              <a:t>8. Diğer Elementler</a:t>
            </a:r>
          </a:p>
        </p:txBody>
      </p:sp>
      <p:sp>
        <p:nvSpPr>
          <p:cNvPr id="174084" name="Rectangle 3"/>
          <p:cNvSpPr>
            <a:spLocks noGrp="1" noChangeArrowheads="1"/>
          </p:cNvSpPr>
          <p:nvPr>
            <p:ph type="body" idx="1"/>
          </p:nvPr>
        </p:nvSpPr>
        <p:spPr>
          <a:xfrm>
            <a:off x="381000" y="1905000"/>
            <a:ext cx="8177213" cy="3581400"/>
          </a:xfrm>
        </p:spPr>
        <p:txBody>
          <a:bodyPr/>
          <a:lstStyle/>
          <a:p>
            <a:pPr algn="just" eaLnBrk="1" hangingPunct="1">
              <a:lnSpc>
                <a:spcPct val="140000"/>
              </a:lnSpc>
            </a:pPr>
            <a:r>
              <a:rPr lang="tr-TR" altLang="tr-TR" sz="2800" smtClean="0">
                <a:solidFill>
                  <a:srgbClr val="0099FF"/>
                </a:solidFill>
              </a:rPr>
              <a:t>Çinko(Zn)</a:t>
            </a:r>
            <a:r>
              <a:rPr lang="tr-TR" altLang="tr-TR" sz="2800" smtClean="0"/>
              <a:t>da yaşam için önemli elementlerden biridir. Dehidrogenezin metal bileşeni olup, fotosentezde hidrojen transferinin bir elementi olarak gereklidir. Ayrıca protein sentezinde de metabolik rolü vardır.</a:t>
            </a:r>
          </a:p>
        </p:txBody>
      </p:sp>
    </p:spTree>
    <p:extLst>
      <p:ext uri="{BB962C8B-B14F-4D97-AF65-F5344CB8AC3E}">
        <p14:creationId xmlns:p14="http://schemas.microsoft.com/office/powerpoint/2010/main" val="1377807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Selling a Product or Service">
  <a:themeElements>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Service">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1179</Words>
  <Application>Microsoft Office PowerPoint</Application>
  <PresentationFormat>Ekran Gösterisi (4:3)</PresentationFormat>
  <Paragraphs>384</Paragraphs>
  <Slides>100</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100</vt:i4>
      </vt:variant>
    </vt:vector>
  </HeadingPairs>
  <TitlesOfParts>
    <vt:vector size="105" baseType="lpstr">
      <vt:lpstr>Arial</vt:lpstr>
      <vt:lpstr>Calibri</vt:lpstr>
      <vt:lpstr>Tahoma</vt:lpstr>
      <vt:lpstr>Times New Roman</vt:lpstr>
      <vt:lpstr>Selling a Product or Service</vt:lpstr>
      <vt:lpstr> BÖLÜM 6. GÖL SUYUNUN KİMYASAL ÖZELLİKLERİ</vt:lpstr>
      <vt:lpstr>Çözünmüş Maddeler</vt:lpstr>
      <vt:lpstr>Çözünmüş Maddeler</vt:lpstr>
      <vt:lpstr>Çözünmüş Maddeler</vt:lpstr>
      <vt:lpstr>Çözünmüş Maddeler</vt:lpstr>
      <vt:lpstr>Çözünmüş Maddeler</vt:lpstr>
      <vt:lpstr>Total Çözünmüş Katı Maddeler</vt:lpstr>
      <vt:lpstr>Total Çözünmüş Katı Maddeler</vt:lpstr>
      <vt:lpstr>Total Çözünmüş Katı Maddeler</vt:lpstr>
      <vt:lpstr>Total Çözünmüş Katı Maddeler</vt:lpstr>
      <vt:lpstr>Total Çözünmüş Katı Maddeler</vt:lpstr>
      <vt:lpstr>Total Çözünmüş Katı Maddeler</vt:lpstr>
      <vt:lpstr>Total Çözünmüş Katı Maddeler</vt:lpstr>
      <vt:lpstr>Total Çözünmüş Katı Maddeler</vt:lpstr>
      <vt:lpstr>Total Çözünmüş Katı Maddeler</vt:lpstr>
      <vt:lpstr> Anorganik Maddeler</vt:lpstr>
      <vt:lpstr>PowerPoint Sunusu</vt:lpstr>
      <vt:lpstr>PowerPoint Sunusu</vt:lpstr>
      <vt:lpstr>1. Kalsiyum ve Magnezyum</vt:lpstr>
      <vt:lpstr>1. Kalsiyum ve Magnezyum</vt:lpstr>
      <vt:lpstr>1. Kalsiyum ve Magnezyum</vt:lpstr>
      <vt:lpstr>1. Kalsiyum ve Magnezyum</vt:lpstr>
      <vt:lpstr>1. Kalsiyum ve Magnezyum</vt:lpstr>
      <vt:lpstr>1. Kalsiyum ve Magnezyum</vt:lpstr>
      <vt:lpstr>1. Kalsiyum ve Magnezyum</vt:lpstr>
      <vt:lpstr>Kalsiyum Karbonat</vt:lpstr>
      <vt:lpstr>Kalsiyum Karbonat</vt:lpstr>
      <vt:lpstr>Kalsiyum Karbonat</vt:lpstr>
      <vt:lpstr>Kalsiyum Karbonat</vt:lpstr>
      <vt:lpstr>Kalsiyum Karbonat</vt:lpstr>
      <vt:lpstr>Kalsiyum Karbonat</vt:lpstr>
      <vt:lpstr>Kalsiyum Karbonat</vt:lpstr>
      <vt:lpstr>Kalsiyum Karbonat</vt:lpstr>
      <vt:lpstr>Kalsiyum Karbonat</vt:lpstr>
      <vt:lpstr>PowerPoint Sunusu</vt:lpstr>
      <vt:lpstr>Kalsiyum Döngüsü</vt:lpstr>
      <vt:lpstr>Kalsiyum Döngüsü</vt:lpstr>
      <vt:lpstr>2. Sodyum ve Potasyum</vt:lpstr>
      <vt:lpstr>2. Sodyum ve Potasyum</vt:lpstr>
      <vt:lpstr>3. Azot ve Azot Bileşikleri</vt:lpstr>
      <vt:lpstr>3. Azot ve Azot Bileşikleri</vt:lpstr>
      <vt:lpstr>3. Azot ve Azot Bileşikleri</vt:lpstr>
      <vt:lpstr>3. Azot ve Azot Bileşikleri</vt:lpstr>
      <vt:lpstr>3. Azot ve Azot Bileşikleri</vt:lpstr>
      <vt:lpstr>3. Azot ve Azot Bileşikleri</vt:lpstr>
      <vt:lpstr>3. Azot ve Azot Bileşikleri</vt:lpstr>
      <vt:lpstr>3. Azot ve Azot Bileşikleri</vt:lpstr>
      <vt:lpstr>3. Azot ve Azot Bileşikleri</vt:lpstr>
      <vt:lpstr>3. Azot ve Azot Bileşikleri</vt:lpstr>
      <vt:lpstr>3. Azot ve Azot Bileşikleri</vt:lpstr>
      <vt:lpstr>3. Azot ve Azot Bileşikleri</vt:lpstr>
      <vt:lpstr>PowerPoint Sunusu</vt:lpstr>
      <vt:lpstr>3. Azot ve Azot Bileşikleri</vt:lpstr>
      <vt:lpstr>3. Azot ve Azot Bileşikleri</vt:lpstr>
      <vt:lpstr>3. Azot ve Azot Bileşikleri</vt:lpstr>
      <vt:lpstr>3. Azot ve Azot Bileşikleri</vt:lpstr>
      <vt:lpstr>3. Azot ve Azot Bileşikleri</vt:lpstr>
      <vt:lpstr>3. Azot ve Azot Bileşikleri</vt:lpstr>
      <vt:lpstr>3. Azot ve Azot Bileşikleri</vt:lpstr>
      <vt:lpstr>3. Azot ve Azot Bileşikleri</vt:lpstr>
      <vt:lpstr>3. Azot ve Azot Bileşikleri</vt:lpstr>
      <vt:lpstr>3. Azot ve Azot Bileşikleri</vt:lpstr>
      <vt:lpstr>PowerPoint Sunusu</vt:lpstr>
      <vt:lpstr>3. Azot ve Azot Bileşikleri</vt:lpstr>
      <vt:lpstr>3. Azot ve Azot Bileşikleri</vt:lpstr>
      <vt:lpstr>3. Azot ve Azot Bileşikleri</vt:lpstr>
      <vt:lpstr>3. Azot ve Azot Bileşikleri</vt:lpstr>
      <vt:lpstr>3. Azot ve Azot Bileşikleri</vt:lpstr>
      <vt:lpstr>3. Azot ve Azot Bileşikleri</vt:lpstr>
      <vt:lpstr>4. Fosfor</vt:lpstr>
      <vt:lpstr>4. Fosfor</vt:lpstr>
      <vt:lpstr>4. Fosfor</vt:lpstr>
      <vt:lpstr>4. Fosfor</vt:lpstr>
      <vt:lpstr>4. Fosfor</vt:lpstr>
      <vt:lpstr>PowerPoint Sunusu</vt:lpstr>
      <vt:lpstr>4. Fosfor</vt:lpstr>
      <vt:lpstr>4. Fosfor</vt:lpstr>
      <vt:lpstr>5. Demir Bileşikleri</vt:lpstr>
      <vt:lpstr>5. Demir Bileşikleri</vt:lpstr>
      <vt:lpstr>5. Demir Bileşikleri</vt:lpstr>
      <vt:lpstr>5. Demir Bileşikleri</vt:lpstr>
      <vt:lpstr>5. Demir Bileşikleri</vt:lpstr>
      <vt:lpstr>5. Demir Bileşikleri</vt:lpstr>
      <vt:lpstr>6. Sülfür</vt:lpstr>
      <vt:lpstr> 6. Sülfür</vt:lpstr>
      <vt:lpstr>6. Sülfür</vt:lpstr>
      <vt:lpstr>6. Sülfür</vt:lpstr>
      <vt:lpstr>6. Sülfür</vt:lpstr>
      <vt:lpstr>PowerPoint Sunusu</vt:lpstr>
      <vt:lpstr>7. Silis (Silikon) </vt:lpstr>
      <vt:lpstr>7. Silis (Silikon)</vt:lpstr>
      <vt:lpstr>PowerPoint Sunusu</vt:lpstr>
      <vt:lpstr>8. Diğer Elementler </vt:lpstr>
      <vt:lpstr>PowerPoint Sunusu</vt:lpstr>
      <vt:lpstr>8. Diğer Elementler</vt:lpstr>
      <vt:lpstr>           8. Diğer Elementler</vt:lpstr>
      <vt:lpstr>          8. Diğer Elementler</vt:lpstr>
      <vt:lpstr>8. Diğer Elementler</vt:lpstr>
      <vt:lpstr>8. Diğer Elementler</vt:lpstr>
      <vt:lpstr>8. Diğer Elementler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Çözünmüş Maddeler</dc:title>
  <dc:creator>Aysun Gümüş</dc:creator>
  <cp:lastModifiedBy>Ref.</cp:lastModifiedBy>
  <cp:revision>9</cp:revision>
  <dcterms:created xsi:type="dcterms:W3CDTF">2021-02-04T16:02:10Z</dcterms:created>
  <dcterms:modified xsi:type="dcterms:W3CDTF">2022-04-12T09:16:30Z</dcterms:modified>
</cp:coreProperties>
</file>